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74" r:id="rId5"/>
    <p:sldId id="260" r:id="rId6"/>
    <p:sldId id="261" r:id="rId7"/>
    <p:sldId id="275" r:id="rId8"/>
    <p:sldId id="262" r:id="rId9"/>
    <p:sldId id="263" r:id="rId10"/>
    <p:sldId id="272" r:id="rId11"/>
    <p:sldId id="271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DA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7"/>
  </p:normalViewPr>
  <p:slideViewPr>
    <p:cSldViewPr>
      <p:cViewPr varScale="1">
        <p:scale>
          <a:sx n="104" d="100"/>
          <a:sy n="104" d="100"/>
        </p:scale>
        <p:origin x="1880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arzyna Orska" userId="9168fba67625c78e" providerId="LiveId" clId="{242650E4-36F2-FF4C-B494-629C7A68324C}"/>
    <pc:docChg chg="modSld">
      <pc:chgData name="Katarzyna Orska" userId="9168fba67625c78e" providerId="LiveId" clId="{242650E4-36F2-FF4C-B494-629C7A68324C}" dt="2021-01-27T09:05:40.941" v="3" actId="1076"/>
      <pc:docMkLst>
        <pc:docMk/>
      </pc:docMkLst>
      <pc:sldChg chg="modSp mod">
        <pc:chgData name="Katarzyna Orska" userId="9168fba67625c78e" providerId="LiveId" clId="{242650E4-36F2-FF4C-B494-629C7A68324C}" dt="2021-01-27T09:05:15.764" v="1" actId="1076"/>
        <pc:sldMkLst>
          <pc:docMk/>
          <pc:sldMk cId="0" sldId="260"/>
        </pc:sldMkLst>
        <pc:picChg chg="mod">
          <ac:chgData name="Katarzyna Orska" userId="9168fba67625c78e" providerId="LiveId" clId="{242650E4-36F2-FF4C-B494-629C7A68324C}" dt="2021-01-27T09:05:11.497" v="0" actId="1076"/>
          <ac:picMkLst>
            <pc:docMk/>
            <pc:sldMk cId="0" sldId="260"/>
            <ac:picMk id="18433" creationId="{00000000-0000-0000-0000-000000000000}"/>
          </ac:picMkLst>
        </pc:picChg>
        <pc:picChg chg="mod">
          <ac:chgData name="Katarzyna Orska" userId="9168fba67625c78e" providerId="LiveId" clId="{242650E4-36F2-FF4C-B494-629C7A68324C}" dt="2021-01-27T09:05:15.764" v="1" actId="1076"/>
          <ac:picMkLst>
            <pc:docMk/>
            <pc:sldMk cId="0" sldId="260"/>
            <ac:picMk id="18435" creationId="{00000000-0000-0000-0000-000000000000}"/>
          </ac:picMkLst>
        </pc:picChg>
      </pc:sldChg>
      <pc:sldChg chg="modSp mod">
        <pc:chgData name="Katarzyna Orska" userId="9168fba67625c78e" providerId="LiveId" clId="{242650E4-36F2-FF4C-B494-629C7A68324C}" dt="2021-01-27T09:05:40.941" v="3" actId="1076"/>
        <pc:sldMkLst>
          <pc:docMk/>
          <pc:sldMk cId="0" sldId="262"/>
        </pc:sldMkLst>
        <pc:picChg chg="mod">
          <ac:chgData name="Katarzyna Orska" userId="9168fba67625c78e" providerId="LiveId" clId="{242650E4-36F2-FF4C-B494-629C7A68324C}" dt="2021-01-27T09:05:40.941" v="3" actId="1076"/>
          <ac:picMkLst>
            <pc:docMk/>
            <pc:sldMk cId="0" sldId="262"/>
            <ac:picMk id="14337" creationId="{00000000-0000-0000-0000-000000000000}"/>
          </ac:picMkLst>
        </pc:picChg>
        <pc:picChg chg="mod">
          <ac:chgData name="Katarzyna Orska" userId="9168fba67625c78e" providerId="LiveId" clId="{242650E4-36F2-FF4C-B494-629C7A68324C}" dt="2021-01-27T09:05:38.084" v="2" actId="1076"/>
          <ac:picMkLst>
            <pc:docMk/>
            <pc:sldMk cId="0" sldId="262"/>
            <ac:picMk id="14338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CDBA6-E0DF-4E55-A755-C32C035B4224}" type="datetimeFigureOut">
              <a:rPr lang="pl-PL" smtClean="0"/>
              <a:pPr/>
              <a:t>27.01.2021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E58D1-8635-4CAA-BF58-FF4809FE51EB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E58D1-8635-4CAA-BF58-FF4809FE51EB}" type="slidenum">
              <a:rPr lang="pl-PL" smtClean="0"/>
              <a:pPr/>
              <a:t>1</a:t>
            </a:fld>
            <a:endParaRPr lang="pl-P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E58D1-8635-4CAA-BF58-FF4809FE51EB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E58D1-8635-4CAA-BF58-FF4809FE51EB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E58D1-8635-4CAA-BF58-FF4809FE51EB}" type="slidenum">
              <a:rPr lang="pl-PL" smtClean="0"/>
              <a:pPr/>
              <a:t>12</a:t>
            </a:fld>
            <a:endParaRPr lang="pl-P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E58D1-8635-4CAA-BF58-FF4809FE51EB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E58D1-8635-4CAA-BF58-FF4809FE51EB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E58D1-8635-4CAA-BF58-FF4809FE51EB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E58D1-8635-4CAA-BF58-FF4809FE51EB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E58D1-8635-4CAA-BF58-FF4809FE51EB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E58D1-8635-4CAA-BF58-FF4809FE51EB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E58D1-8635-4CAA-BF58-FF4809FE51EB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E58D1-8635-4CAA-BF58-FF4809FE51EB}" type="slidenum">
              <a:rPr lang="pl-PL" smtClean="0"/>
              <a:pPr/>
              <a:t>9</a:t>
            </a:fld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CA9D-B29A-4FE2-9EE6-8F79D972A4D7}" type="datetimeFigureOut">
              <a:rPr lang="pl-PL" smtClean="0"/>
              <a:pPr/>
              <a:t>27.01.2021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2FFC-D5B6-4A0F-BB3D-E48C1EDD732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26277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CA9D-B29A-4FE2-9EE6-8F79D972A4D7}" type="datetimeFigureOut">
              <a:rPr lang="pl-PL" smtClean="0"/>
              <a:pPr/>
              <a:t>27.01.2021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2FFC-D5B6-4A0F-BB3D-E48C1EDD732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2802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CA9D-B29A-4FE2-9EE6-8F79D972A4D7}" type="datetimeFigureOut">
              <a:rPr lang="pl-PL" smtClean="0"/>
              <a:pPr/>
              <a:t>27.01.2021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2FFC-D5B6-4A0F-BB3D-E48C1EDD732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947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CA9D-B29A-4FE2-9EE6-8F79D972A4D7}" type="datetimeFigureOut">
              <a:rPr lang="pl-PL" smtClean="0"/>
              <a:pPr/>
              <a:t>27.01.2021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2FFC-D5B6-4A0F-BB3D-E48C1EDD732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2122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CA9D-B29A-4FE2-9EE6-8F79D972A4D7}" type="datetimeFigureOut">
              <a:rPr lang="pl-PL" smtClean="0"/>
              <a:pPr/>
              <a:t>27.01.2021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2FFC-D5B6-4A0F-BB3D-E48C1EDD732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99807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CA9D-B29A-4FE2-9EE6-8F79D972A4D7}" type="datetimeFigureOut">
              <a:rPr lang="pl-PL" smtClean="0"/>
              <a:pPr/>
              <a:t>27.01.2021</a:t>
            </a:fld>
            <a:endParaRPr lang="pl-PL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2FFC-D5B6-4A0F-BB3D-E48C1EDD732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569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CA9D-B29A-4FE2-9EE6-8F79D972A4D7}" type="datetimeFigureOut">
              <a:rPr lang="pl-PL" smtClean="0"/>
              <a:pPr/>
              <a:t>27.01.2021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2FFC-D5B6-4A0F-BB3D-E48C1EDD732F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611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CA9D-B29A-4FE2-9EE6-8F79D972A4D7}" type="datetimeFigureOut">
              <a:rPr lang="pl-PL" smtClean="0"/>
              <a:pPr/>
              <a:t>27.01.2021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2FFC-D5B6-4A0F-BB3D-E48C1EDD732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048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CA9D-B29A-4FE2-9EE6-8F79D972A4D7}" type="datetimeFigureOut">
              <a:rPr lang="pl-PL" smtClean="0"/>
              <a:pPr/>
              <a:t>27.01.2021</a:t>
            </a:fld>
            <a:endParaRPr lang="pl-P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2FFC-D5B6-4A0F-BB3D-E48C1EDD732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8660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CA9D-B29A-4FE2-9EE6-8F79D972A4D7}" type="datetimeFigureOut">
              <a:rPr lang="pl-PL" smtClean="0"/>
              <a:pPr/>
              <a:t>27.01.2021</a:t>
            </a:fld>
            <a:endParaRPr lang="pl-PL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2FFC-D5B6-4A0F-BB3D-E48C1EDD732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6798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F09CA9D-B29A-4FE2-9EE6-8F79D972A4D7}" type="datetimeFigureOut">
              <a:rPr lang="pl-PL" smtClean="0"/>
              <a:pPr/>
              <a:t>27.01.2021</a:t>
            </a:fld>
            <a:endParaRPr lang="pl-PL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2FFC-D5B6-4A0F-BB3D-E48C1EDD732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1218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F09CA9D-B29A-4FE2-9EE6-8F79D972A4D7}" type="datetimeFigureOut">
              <a:rPr lang="pl-PL" smtClean="0"/>
              <a:pPr/>
              <a:t>27.01.2021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6742FFC-D5B6-4A0F-BB3D-E48C1EDD732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339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8424936" cy="2619723"/>
          </a:xfrm>
        </p:spPr>
        <p:txBody>
          <a:bodyPr>
            <a:noAutofit/>
          </a:bodyPr>
          <a:lstStyle/>
          <a:p>
            <a:r>
              <a:rPr lang="pl-PL" sz="8800" dirty="0">
                <a:solidFill>
                  <a:schemeClr val="bg1"/>
                </a:solidFill>
                <a:latin typeface="Amelia BT" pitchFamily="82" charset="0"/>
              </a:rPr>
              <a:t>NATURA </a:t>
            </a:r>
            <a:r>
              <a:rPr lang="pl-PL" sz="8800" b="1" dirty="0">
                <a:solidFill>
                  <a:schemeClr val="bg1"/>
                </a:solidFill>
                <a:latin typeface="Century Gothic" pitchFamily="34" charset="0"/>
              </a:rPr>
              <a:t>Ś</a:t>
            </a:r>
            <a:r>
              <a:rPr lang="pl-PL" sz="8800" dirty="0">
                <a:solidFill>
                  <a:schemeClr val="bg1"/>
                </a:solidFill>
                <a:latin typeface="Amelia BT" pitchFamily="82" charset="0"/>
              </a:rPr>
              <a:t>WIATŁA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14348" y="3429000"/>
            <a:ext cx="7429552" cy="2808312"/>
          </a:xfrm>
        </p:spPr>
        <p:txBody>
          <a:bodyPr>
            <a:normAutofit fontScale="92500" lnSpcReduction="20000"/>
          </a:bodyPr>
          <a:lstStyle/>
          <a:p>
            <a:endParaRPr lang="pl-PL" sz="4800" dirty="0">
              <a:solidFill>
                <a:srgbClr val="0070C0"/>
              </a:solidFill>
              <a:latin typeface="Amelia BT" pitchFamily="82" charset="0"/>
            </a:endParaRPr>
          </a:p>
          <a:p>
            <a:r>
              <a:rPr lang="pl-PL" sz="4800" dirty="0">
                <a:solidFill>
                  <a:schemeClr val="bg1"/>
                </a:solidFill>
                <a:latin typeface="Amelia BT" pitchFamily="82" charset="0"/>
              </a:rPr>
              <a:t>W DO</a:t>
            </a:r>
            <a:r>
              <a:rPr lang="pl-PL" sz="4800" b="1" dirty="0">
                <a:solidFill>
                  <a:schemeClr val="bg1"/>
                </a:solidFill>
                <a:latin typeface="Century Gothic" pitchFamily="34" charset="0"/>
              </a:rPr>
              <a:t>Ś</a:t>
            </a:r>
            <a:r>
              <a:rPr lang="pl-PL" sz="4800" dirty="0">
                <a:solidFill>
                  <a:schemeClr val="bg1"/>
                </a:solidFill>
                <a:latin typeface="Amelia BT" pitchFamily="82" charset="0"/>
              </a:rPr>
              <a:t>WIADCZENIACH</a:t>
            </a:r>
          </a:p>
          <a:p>
            <a:endParaRPr lang="pl-PL" dirty="0">
              <a:solidFill>
                <a:srgbClr val="2FDAE3"/>
              </a:solidFill>
              <a:latin typeface="Amelia BT" pitchFamily="82" charset="0"/>
            </a:endParaRPr>
          </a:p>
          <a:p>
            <a:endParaRPr lang="pl-PL" dirty="0">
              <a:solidFill>
                <a:srgbClr val="00B0F0"/>
              </a:solidFill>
              <a:latin typeface="Amelia BT" pitchFamily="82" charset="0"/>
            </a:endParaRPr>
          </a:p>
          <a:p>
            <a:endParaRPr lang="pl-PL" dirty="0">
              <a:solidFill>
                <a:srgbClr val="00B0F0"/>
              </a:solidFill>
              <a:latin typeface="Amelia BT" pitchFamily="82" charset="0"/>
            </a:endParaRPr>
          </a:p>
          <a:p>
            <a:r>
              <a:rPr lang="pl-PL" sz="2600" dirty="0">
                <a:solidFill>
                  <a:schemeClr val="tx1"/>
                </a:solidFill>
                <a:latin typeface="Amelia BT" pitchFamily="82" charset="0"/>
              </a:rPr>
              <a:t>Anastazja Orska kl. 8c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POWSTAJE CIEŃ?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Char char=""/>
            </a:pPr>
            <a:r>
              <a:rPr lang="pl-PL" sz="2600" dirty="0"/>
              <a:t>Światło rozchodzi się po liniach prostych, zwanych promieniami. </a:t>
            </a:r>
          </a:p>
          <a:p>
            <a:pPr>
              <a:buFont typeface="Wingdings 2" pitchFamily="18" charset="2"/>
              <a:buChar char=""/>
            </a:pPr>
            <a:r>
              <a:rPr lang="pl-PL" sz="2600" dirty="0"/>
              <a:t>Jeśli na ich drodze pojawi się przeszkoda, przez którą nie potrafią przeniknąć, wówczas powstaje cień.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INFORMACJI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Char char=""/>
            </a:pPr>
            <a:r>
              <a:rPr lang="pl-PL" dirty="0"/>
              <a:t>„Najlepsza pierwsza encyklopedia”</a:t>
            </a:r>
          </a:p>
          <a:p>
            <a:pPr>
              <a:buFont typeface="Wingdings 2" pitchFamily="18" charset="2"/>
              <a:buChar char=""/>
            </a:pPr>
            <a:r>
              <a:rPr lang="pl-PL" dirty="0"/>
              <a:t>„100 eksperymentów naukowych ”</a:t>
            </a:r>
          </a:p>
          <a:p>
            <a:pPr>
              <a:buFont typeface="Wingdings 2" pitchFamily="18" charset="2"/>
              <a:buChar char=""/>
            </a:pPr>
            <a:r>
              <a:rPr lang="pl-PL" dirty="0"/>
              <a:t>Wiedza mojej big siostry 😚</a:t>
            </a:r>
            <a:endParaRPr lang="pl-PL" dirty="0">
              <a:sym typeface="Wingdings" pitchFamily="2" charset="2"/>
            </a:endParaRPr>
          </a:p>
          <a:p>
            <a:pPr>
              <a:buFont typeface="Wingdings 2" pitchFamily="18" charset="2"/>
              <a:buChar char=""/>
            </a:pPr>
            <a:r>
              <a:rPr lang="pl-PL" dirty="0">
                <a:sym typeface="Wingdings" pitchFamily="2" charset="2"/>
              </a:rPr>
              <a:t>Grafika Google</a:t>
            </a:r>
            <a:endParaRPr lang="pl-PL" dirty="0"/>
          </a:p>
          <a:p>
            <a:pPr>
              <a:buFont typeface="Wingdings 2" pitchFamily="18" charset="2"/>
              <a:buChar char=""/>
            </a:pPr>
            <a:endParaRPr lang="pl-PL" dirty="0"/>
          </a:p>
          <a:p>
            <a:pPr>
              <a:buFont typeface="Wingdings 2" pitchFamily="18" charset="2"/>
              <a:buChar char=""/>
            </a:pPr>
            <a:endParaRPr lang="pl-PL" dirty="0"/>
          </a:p>
        </p:txBody>
      </p:sp>
      <p:sp>
        <p:nvSpPr>
          <p:cNvPr id="5122" name="AutoShape 2" descr="data:image/jpeg;base64,/9j/4AAQSkZJRgABAQAAAQABAAD/2wBDAAkGBwgHBgkIBwgKCgkLDRYPDQwMDRsUFRAWIB0iIiAdHx8kKDQsJCYxJx8fLT0tMTU3Ojo6Iys/RD84QzQ5Ojf/2wBDAQoKCg0MDRoPDxo3JR8lNzc3Nzc3Nzc3Nzc3Nzc3Nzc3Nzc3Nzc3Nzc3Nzc3Nzc3Nzc3Nzc3Nzc3Nzc3Nzc3Nzf/wAARCACPAIgDASIAAhEBAxEB/8QAHAAAAQUBAQEAAAAAAAAAAAAABgADBAUHAgEI/8QAQxAAAQMDAgMFBQUDCgcBAAAAAQIDBAAFERIhBjFBE1FhcZEHFCKBoSMyQrHBUmLRFSQzQ2NygpKi4RYXNHODwvDi/8QAGgEAAgMBAQAAAAAAAAAAAAAAAwQAAQIFBv/EAC0RAAICAQQBAwIEBwAAAAAAAAABAgMRBBIhMUEFEyJRcRQjgeEyUpGhwdHw/9oADAMBAAIRAxEAPwDP8V6DintHhXmilt52sDQO9LJzTmg5paaveTB4lRFddpivMU7FgyZrvZxmVLV5bDzNU7IpZbwZaXkb7QHmM17qT3VcscMrWcOS9S/2I7SnCPM8s07I4SfbbKgZjfi7EVg+hrMbovlJ4+wL3K08ZB8pB5VyW+6npcJ+IR2g1IOyXEHKT/A+BqOCe+iKafRvhrgRQa5II6U4NROE7k9OtJSHUjKkKHiRir3ryyNDJ51Dkq1LwOSamOLCU5HPwqLpSrJI3okGuwc/oR6VPFsdK87M0XegW0apU5oPdSqbkTabPcvZeWohdgTPeFpGSnRgnyGTmgKRAcYeW26jCknG1Gvs/wCPJ1wuAhTitWsEheSeQzXXFTTDtzW4hIAUonA6cj+ZNcPUy9pbkF0tspS2yAH3c931rwsHu+lEiojRJwnauDAbUQANycbillrsdj7gVVttJlrK3Tojo++v9BR7w/YG5KEh4FiGOTCNivxUfH/7NQIUVKVpjoH2bGFKGOayM7+QI9fCiuAspAGMDHSunpanYlbZ+i+n7nI1F7lLaugntbEKEylqJHaaSP2U4J+dWWxHQig53iS2wXewflAvDm22krKfPA2q1tt/hTFBDD4KzyQtJST60+KldxlwdDu8N96IylqYEk/AMB3wI7/GsctfC9wuNyahsMHLmTqKuSQSMnu5V9GIfSsc6FIEWPa7ncCylIU6+pSj1xnOPLehSrzLIWF0oJpEGz+zOFEYSJMp1SsbhgBAz58zUqX7P2Cg+43CS2ruew4k+YNEceYSOfTNTUPpUBVumt9xRjfLOcmIcT8HKiOFNwjpYUrZExgfZq/vDp/9yoFuVtkW+QWZCMfsqA2UPCvqWbGjzoq48lCXGljBSayDinh0RX12uRlTahriOkcue3oD6Ed1LTjLT/OH8Plf6DV25eJGWlB7qWk+NTnYq2nFNrThaTgiuCye6iq1PpjexkTHhSqSWiOnPlSqb14K2M1K3xGLC++9L4dDCWlFtyVBcJSO/AJ5Z227qsb3/J8y3x5NsUgshRBwNwSOR8aXGPEUa2WxqMwsSHirmlBKVuqBIye4bqxzO1VsiOuycOwYb5zMfUX5JP7R3x8sgfKuJrqcOO1vLfQLTv5kPsdtq6bZPaJ86balpV+HPfVtCil9BWoH4j8IHTxpK9qpfIfss+LFaxqSpZ3K3Fq/1HH0xTPGt4cs9lQiKstyZaihDiebaQMqUPHoD0JFPNIctK+ymZ7AqJQ/j4d98K7j9DQz7U0LcTaZKCC3oeayP2laFD1CVelep09kJVracWSafJnr/EL8VzRHJxnJBPM9c+NXli4zWpaW5BIOe/r3igR9KkuqCueaTCFKeQEjfOaOZPqDhTiP+U4Su1d1OsEBas/eSeSvPYj5VWXviBq0tOznwpanXCGWkn4lk8vIAbk0M+yu03GeqY4lRbhLabbW4CdWQVHCfHB59M1Q+0pcmNeVxpG4iMhto89QOTq8zhOfKhK6DnsT5Lw0slx/zCkvO/byy1vs2wdKU/PmfOiay8aOqUnD5eT1Q6rOR4Hoa+d1rUtWpR3qys10kRZCQFkpJ5UUo+soVzalxkPsryhY68x3g+OapOOkCVZ+3RgPR1hSD+nqBQx7OrsuTb5qVE4S8kjPeUjP5fWry8ywbe8CdiKppNYZAEulvTImBbIH2gBAHjy+lFHC/AkOQkOXI6yfwjf06fM55VGstvflPsKbTlMdhJPirTsPXf5V77RbxKtdrisW9wthwq7UpJBynSAD1HM7da8/o2pylGT68D9lr2RSCG++zm0yYThtzZjykpJQRjCj3HalQn7MeLLxOmOQlIVISG1ElPJO2xPdvtSrpSdSfPAurLF5C2/u23tUSJ7LfZsLbeYYUkFZdQCEqI6YyMDwoHuVwduUxcl05KtgnPIU24sdsoS2Xwscypw5+ortBhnBKXR5KFIYblvny/A5XWoLg8gsKekJT3/Sj2yMoDgyNkDahS0oZMnU1rIA3zVVd/aW1aXnocRlfboOlQ0ZI9dvzrn2VWanVKMFlRM2zS7NWehNug7YBG+2xofuvCNomsLZfQ20kq1akOaMK6HzrHpftBvVwd7NTkgJPLL2n6JAFQpE26PDXrQSd8lJUR6munHQXZz0/uKe4gru/sqjuPlUXiC3AE7B1YBHoancOeye2NSUuXS/Q3Uj+rjOgFXzzQHbE3aelKkyFDUN8No2+lXCbFeiMh5Z/wDEn+FOezqsYc0ZzE+hbXGg2+E3Et6G0MIGEpQc0De1Dgdy/te/W0Ay0J0KbP8AWDz76yhbl8gTWmG1YWsKOySDhOO4jvFXsS/cXwkgtuytA/tSfooGhexfFprHBMozm5WO42+QtqVEeaUCdltkV1boCtfarBITvgDJ9BWpo9oNwSAi7w25A69uxg/5k/wq5tHF/DsrBVBRGUea2gHE/TBFblrLYL5VkUU/JH4UajWWxJTIkx0SJCu3dHbJ+EkABPPokJHmDT0tb9ybcYhtuLQofG8RpQkeB6nfpRVAZtNwT2sB2K8OZ7MgkfLmKnmM0hBGBuCOXhS8/ULJRaikjSgsgk5xArhhghcQyFOr+DScBJx1zv0qKu/X6+sNdnaYS47q9GHWisA+OfKlxSx21sUpKSpbfxIAGSSN6v8AheWli0Kiy2lRltvtOpSobDKgSM8u+kfTIV3VbpLnISzhkdhniuxIYbhwbUhDzmjs22dO+CengKVHUhAcuENJ/AFufQJ/9jSrsfhYeAG4za8W6IJa20oQlwgkAIUPT4sfSh1IKdlZBHhRNNcYTcUdlpBSN16VaknvwkefOqOcl1MgqcZ0pWdSFlBTrHfuaRqfy2serllE6xYys1lPtBjmFxhMyPhXocHkUj+FalZ1aXlI798UGe2GFi8W2cB8MiL2Z2/GhR/RQqvTnt1li+v+AGoXAKxIylLZcSk6dYBPgTj9a1jh/hVuTCC3B07qzfhrRIhvQ1nDiQRkc9KuRHl+grX+CJ5etrRcxrKQFAHkrkfrmu8hUi8D2Nlpx9l5KSpmU83y/CFkp/0lNaIm0xA2T2aeXQUIWNAjcQXYA57WSh/5KaQn80UbhzDflUIAF3tcZ3jFCUoH83hk4/vr/wDxRhDtET3dILSTt1FDUZKZPF14fSoktiPGI7ilKl/k6KM2DhsAVCAjxnZLfFtEqYuOFFpsqShIAK1ckpHmSB86CIns6SYrYK1e8JTlxadiVHn9aPeJ3RcbxAtiVEoY/nz46fCcNJPmvKh/26sGy3HjLW4QlKUlSlHkB1Oaj57IYrdoV14cmtBl1xxxSjowopXgczqHQeP60ScP+0N4LTFu4KtWwcUAFj9FfnTr7qLk49dpGyH0/YBW2hgbgnPIq+8eXQdKzWe+niPiJiFBTpiqdACgMa0j7yj8gcClLtJVYm2sG4yaNilvNvxkOocCkKIOpPnRVHDKmWbdKAUHnC448R8L6RuN+Q3wNPgelBbrJZgtxWhheAhI/eP+9S7JF4jjjs1vxm0K/qncqB8x0Brzugk6d23lZGZx3IO0QY67uVtpUgNR0j7NZSDqJ7v7opUMOuXGK2txEK3OKA+MMurSTj90DelXXj6jD+R/2A+yyr/lKKHUPLfTkfdCiP05jwNUM94PzXHAtCgo5GgqKR4DVvinn7qxKYeYcmRHAvfKwoZI5EFOeXcRVUysZ558axVTibkMVvgsYjnZyEKPLkaa9osFVx4QW8ynLsB0SNPegjSv8wflXI+IbVc2yS26yWpACkKSW3Un8STsfpQLPyNTG1deSrFmJj/ClulT5ypDS1ttsDBWPxE9OWD3n5Ue8L3B+2z5LD6XXWO0z2iU5KFkZUMDmOR8zXMRhvhiPLtunWqMr7EHYvlZy2QfHIGe8HuoosllDERDaylbxH2ix+Jat1H1Jrvp5WUJCs90iS+JXlR3yrXFbGhTakHUha8ncDOy0elHqXfss5GcZrLplvcmcTvPQ3C17glMdlbZ+JLh+JXh90o9T30VuuX6PCLkd2E4Ejk60oH6Kx9Ksh3YUJVMuUkDBfnuEnv0ANj6Iom1hKdzgAbk1nPCF6uCYqW5MJt/WtbqXWl6M6lqVyOe/vqXxtebu3ZX0RYfurawlDj61hStKlAEADYZB55+VQhZ2NfvyX7ssYM9ztGsncMj4W/UDVjoVGofE8r3x1FoQoBnSHp6jjAaz8KD3ayD/hSrvFQreu/iL2CJ6fg+FKlMoKkgDlnH5ig1yxSrtY7g9IWt+epT6VOL2UtaFKCc48AAPDFQhT8b8Ti6OrgW5zMNKsOOjk6R0T+6Pr5c7L2V2PUZV6eB7NGY7GeSjsVK/IetBFht8m8z2LfBTl504z0QOqj4AVuaWY1ptzFvhjTHjI0pJ/Eeqj5nJ9a5/qOo9qlpdsJXHMjuOhci5MJSgr7M9opKTg8xj6mjOEE+8HtVHUU5CVcwPHfn60J2Nl9l4SnQsJeICQg4Phnu6+tGEJw/GpSSGClQ+IA5x41ydJWowSYWb5PFtpXDeU6hsoUSpK1pGNJ5dP0pU264li1sqSCFukFIUcAknOnbkOlKnXGLB5Z8/MPOp1NkRxy+Ja0A4881NiTUg6SobHpvQ4vBUcD4cnGTvXSVqQcpJFdl1J8hU2g4jSUr6ipjbhaUHEc+7vFA8a5uM41biruHemVgJUoA0lfpd0WmbzkKZ8Nu9Mxn2f8Aroi9bGTgODByg+uR3Gptqv7DcF5Uv7FUdCi4lWxTjnnu61QxpQCg4ysHvx1qTcI0K/sFt933SYoBPbAZS4BvhadtQ6dD494NPe6Py7evDA2V+UEHDLBRAaceSQ++pUh0K3IWs6iPlkD5VbXiUmFZJslX3GI7jhA/dST+lCrU+6WtX87iqdaHJ5j7RJ9Nx8xXN94pgS7FJYU4kKfAYIJ/aISQfkTXTUk+gDTQRWK1IgW+Gynk0w2gZ57JApvjkg8J3JZ5NMlz/KQf0rxu+wwMdsNI2G9U/GF9hyOHblDYc7V9+MtCEI3KlEbADrVkC0MobWsDbc0JJuLMKRdobSCt0T1JabSMletCF7D/ABGpLtyulxJMaOYzBP8ATyBoGPAcz9POozDcG1uPSWvtJj2C9Kc+8dsfCOgwB6Utfqq6Vlvk0oNkXhuwR+GGJDqcKuEtRU6rOQ0knIbT67nr6VIjyYci4pamSG0NJ3KScaz0A79+dVlxuDjiCGjpHUq609ww/EdUtiZbo8tSfugdkHFZ6/GRnHhXFnCzUP3J/oMRjtQVSVuCQtcosvsqTkBSV5H7vLGdu4VLgvw5cNSojRae1YKHhlOcYBO3+9VUuM2lgOx2ewzslCobYUjw1gjT35x86rZ6oMRwOXGBKjoSkKefKyvSf2iUkgjr8VMV1PowwjethjTJM1i8OuuKGotMnUEdDhO9KgmddLKl4Kt17akOFwHIkaE6fEpVkEeVKmFBrjBQHm1t9HD6Vwq1jo6fSpPvKe6l70nup3fYEIRtTn4XE+FNm1yBuFJ28cVY+9IrwPhRICSfKpvmiZILKLhHVhhzcdNdWLN3uLQAkQw4O9Jwa7bLuc+7rKRzyKsorbDmO0ASe40tbcnxs3E3YPYfFnu+Mqks94W2VAelWH/EVuuKCiWzb5YPMOoSv6KqJKk22IkCQppKjyHU+QFUsi6WR9xafd3XAnZSkx1FI89s0FUPGYpx+zMucWFaJNoUMptME+TCTT6Lq1HTpiRWWB/ZtpR+VCZslvfQlxrU0FDIKFH5bVDk2Cc2MxJhUOelRP6Gh4i3tnY19/2IkgukXd5zdTm45HOT9ap5c5SzrOsgcyo70HSUXNhZDmSR07RQNRHJsxv+kQoeZJpurQUrlPJrcgpkXNog7jPfUVm5uJlNqi4W8FfACkK38jQst9aiVK2z3VJhW5+c24uM6xrb5trfCVkd4B5/Knvw0UuTDkHrnFDzr8eLdnnGeQWJTRaJHXBUdJ+dXT1ygZcNvviJLSANEdTqDgY30kEHHrWXPwr3BAfdbmNpRv2gUVJT5kEjFVriy6ol3CjnngVS0kfBjJpq5Vt4idREebfjdmCktvpB7XHVLgxk+ZyaVAUV61NsjtRdQ90Uy+hKR8tOfrSoiol4f/f1M5ZN7Y99Iuk9aZJzXrWkKyvJT3CtNJLIXJ2VqVtk5NWdqafQfiZVg/izTkBDC06kNAbZya5TdRKU61BcU0lC9KncfEe8DPIfXypGU3fmCWEVKWCRNacdkBiS4lLKhlrCMaR1GT1phdvYYnxU4LxWhYwcKPQ58hy+YqRbn3XI4Dz72sEhWcEEg4JAOedczW2Y0xE0lSwQGl9Dudjtgc/zpiMcIFklR7RBaWXGmAhavvfCDn5HapCNQfdjJLYQGwrSWhuCSOm3Sum50VCApTqgMZAKSaixJ0aXcHX0gnsk9k3tjbYqPrp9PGrwihtFvbtyD2DrqQSSEpzpHkOXWuG7jocSw+jtFLBI0gA6R1I29fpV0txtLKnFbJSCScZwBVKbcuY6uZoQnW2AygnfQdyTjlnu35ViymFixJFptDyWWpWtcZ1PwnCkqG4qG852Limlkox5HIp9iO80hDUd8N6cFTXZ5TjqOf1FdTm0PJUlaSR07xSc4+0+HlBozz2UcuNGdVlSdZ78YNdxLDaZbLgdnvRZSd20qQFNr8MkjB8zXDy1Qwe0SHEk7Kzgj5V428hzlnfpTUXLGYvgp8nKuDrl2hTC7GQv8LacocX5BWAfkTVPKgTIhPvUOSyRz7RpSfzFFMK4zYOfdJTrPgk7eh2+lWjXFU9WlU5LUpaRgLWkJJHiAMH0okbrI+MlbTOhjHf5Uq0STO4cupKrtw/2SyP6W3rCDnHPGw+VKjLVQ8pkwf/Z"/>
          <p:cNvSpPr>
            <a:spLocks noChangeAspect="1" noChangeArrowheads="1"/>
          </p:cNvSpPr>
          <p:nvPr/>
        </p:nvSpPr>
        <p:spPr bwMode="auto">
          <a:xfrm>
            <a:off x="63500" y="-927100"/>
            <a:ext cx="18288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124" name="AutoShape 4" descr="data:image/jpeg;base64,/9j/4AAQSkZJRgABAQAAAQABAAD/2wBDAAkGBwgHBgkIBwgKCgkLDRYPDQwMDRsUFRAWIB0iIiAdHx8kKDQsJCYxJx8fLT0tMTU3Ojo6Iys/RD84QzQ5Ojf/2wBDAQoKCg0MDRoPDxo3JR8lNzc3Nzc3Nzc3Nzc3Nzc3Nzc3Nzc3Nzc3Nzc3Nzc3Nzc3Nzc3Nzc3Nzc3Nzc3Nzc3Nzf/wAARCACPAIgDASIAAhEBAxEB/8QAHAAAAQUBAQEAAAAAAAAAAAAABgADBAUHAgEI/8QAQxAAAQMDAgMFBQUDCgcBAAAAAQIDBAAFERIhBjFBE1FhcZEHFCKBoSMyQrHBUmLRFSQzQ2NygpKi4RYXNHODwvDi/8QAGgEAAgMBAQAAAAAAAAAAAAAAAwQAAQIFBv/EAC0RAAICAQQBAwIEBwAAAAAAAAABAgMRBBIhMUEFEyJRcRQjgeEyUpGhwdHw/9oADAMBAAIRAxEAPwDP8V6DintHhXmilt52sDQO9LJzTmg5paaveTB4lRFddpivMU7FgyZrvZxmVLV5bDzNU7IpZbwZaXkb7QHmM17qT3VcscMrWcOS9S/2I7SnCPM8s07I4SfbbKgZjfi7EVg+hrMbovlJ4+wL3K08ZB8pB5VyW+6npcJ+IR2g1IOyXEHKT/A+BqOCe+iKafRvhrgRQa5II6U4NROE7k9OtJSHUjKkKHiRir3ryyNDJ51Dkq1LwOSamOLCU5HPwqLpSrJI3okGuwc/oR6VPFsdK87M0XegW0apU5oPdSqbkTabPcvZeWohdgTPeFpGSnRgnyGTmgKRAcYeW26jCknG1Gvs/wCPJ1wuAhTitWsEheSeQzXXFTTDtzW4hIAUonA6cj+ZNcPUy9pbkF0tspS2yAH3c931rwsHu+lEiojRJwnauDAbUQANycbillrsdj7gVVttJlrK3Tojo++v9BR7w/YG5KEh4FiGOTCNivxUfH/7NQIUVKVpjoH2bGFKGOayM7+QI9fCiuAspAGMDHSunpanYlbZ+i+n7nI1F7lLaugntbEKEylqJHaaSP2U4J+dWWxHQig53iS2wXewflAvDm22krKfPA2q1tt/hTFBDD4KzyQtJST60+KldxlwdDu8N96IylqYEk/AMB3wI7/GsctfC9wuNyahsMHLmTqKuSQSMnu5V9GIfSsc6FIEWPa7ncCylIU6+pSj1xnOPLehSrzLIWF0oJpEGz+zOFEYSJMp1SsbhgBAz58zUqX7P2Cg+43CS2ruew4k+YNEceYSOfTNTUPpUBVumt9xRjfLOcmIcT8HKiOFNwjpYUrZExgfZq/vDp/9yoFuVtkW+QWZCMfsqA2UPCvqWbGjzoq48lCXGljBSayDinh0RX12uRlTahriOkcue3oD6Ed1LTjLT/OH8Plf6DV25eJGWlB7qWk+NTnYq2nFNrThaTgiuCye6iq1PpjexkTHhSqSWiOnPlSqb14K2M1K3xGLC++9L4dDCWlFtyVBcJSO/AJ5Z227qsb3/J8y3x5NsUgshRBwNwSOR8aXGPEUa2WxqMwsSHirmlBKVuqBIye4bqxzO1VsiOuycOwYb5zMfUX5JP7R3x8sgfKuJrqcOO1vLfQLTv5kPsdtq6bZPaJ86balpV+HPfVtCil9BWoH4j8IHTxpK9qpfIfss+LFaxqSpZ3K3Fq/1HH0xTPGt4cs9lQiKstyZaihDiebaQMqUPHoD0JFPNIctK+ymZ7AqJQ/j4d98K7j9DQz7U0LcTaZKCC3oeayP2laFD1CVelep09kJVracWSafJnr/EL8VzRHJxnJBPM9c+NXli4zWpaW5BIOe/r3igR9KkuqCueaTCFKeQEjfOaOZPqDhTiP+U4Su1d1OsEBas/eSeSvPYj5VWXviBq0tOznwpanXCGWkn4lk8vIAbk0M+yu03GeqY4lRbhLabbW4CdWQVHCfHB59M1Q+0pcmNeVxpG4iMhto89QOTq8zhOfKhK6DnsT5Lw0slx/zCkvO/byy1vs2wdKU/PmfOiay8aOqUnD5eT1Q6rOR4Hoa+d1rUtWpR3qys10kRZCQFkpJ5UUo+soVzalxkPsryhY68x3g+OapOOkCVZ+3RgPR1hSD+nqBQx7OrsuTb5qVE4S8kjPeUjP5fWry8ywbe8CdiKppNYZAEulvTImBbIH2gBAHjy+lFHC/AkOQkOXI6yfwjf06fM55VGstvflPsKbTlMdhJPirTsPXf5V77RbxKtdrisW9wthwq7UpJBynSAD1HM7da8/o2pylGT68D9lr2RSCG++zm0yYThtzZjykpJQRjCj3HalQn7MeLLxOmOQlIVISG1ElPJO2xPdvtSrpSdSfPAurLF5C2/u23tUSJ7LfZsLbeYYUkFZdQCEqI6YyMDwoHuVwduUxcl05KtgnPIU24sdsoS2Xwscypw5+ortBhnBKXR5KFIYblvny/A5XWoLg8gsKekJT3/Sj2yMoDgyNkDahS0oZMnU1rIA3zVVd/aW1aXnocRlfboOlQ0ZI9dvzrn2VWanVKMFlRM2zS7NWehNug7YBG+2xofuvCNomsLZfQ20kq1akOaMK6HzrHpftBvVwd7NTkgJPLL2n6JAFQpE26PDXrQSd8lJUR6munHQXZz0/uKe4gru/sqjuPlUXiC3AE7B1YBHoancOeye2NSUuXS/Q3Uj+rjOgFXzzQHbE3aelKkyFDUN8No2+lXCbFeiMh5Z/wDEn+FOezqsYc0ZzE+hbXGg2+E3Et6G0MIGEpQc0De1Dgdy/te/W0Ay0J0KbP8AWDz76yhbl8gTWmG1YWsKOySDhOO4jvFXsS/cXwkgtuytA/tSfooGhexfFprHBMozm5WO42+QtqVEeaUCdltkV1boCtfarBITvgDJ9BWpo9oNwSAi7w25A69uxg/5k/wq5tHF/DsrBVBRGUea2gHE/TBFblrLYL5VkUU/JH4UajWWxJTIkx0SJCu3dHbJ+EkABPPokJHmDT0tb9ybcYhtuLQofG8RpQkeB6nfpRVAZtNwT2sB2K8OZ7MgkfLmKnmM0hBGBuCOXhS8/ULJRaikjSgsgk5xArhhghcQyFOr+DScBJx1zv0qKu/X6+sNdnaYS47q9GHWisA+OfKlxSx21sUpKSpbfxIAGSSN6v8AheWli0Kiy2lRltvtOpSobDKgSM8u+kfTIV3VbpLnISzhkdhniuxIYbhwbUhDzmjs22dO+CengKVHUhAcuENJ/AFufQJ/9jSrsfhYeAG4za8W6IJa20oQlwgkAIUPT4sfSh1IKdlZBHhRNNcYTcUdlpBSN16VaknvwkefOqOcl1MgqcZ0pWdSFlBTrHfuaRqfy2serllE6xYys1lPtBjmFxhMyPhXocHkUj+FalZ1aXlI798UGe2GFi8W2cB8MiL2Z2/GhR/RQqvTnt1li+v+AGoXAKxIylLZcSk6dYBPgTj9a1jh/hVuTCC3B07qzfhrRIhvQ1nDiQRkc9KuRHl+grX+CJ5etrRcxrKQFAHkrkfrmu8hUi8D2Nlpx9l5KSpmU83y/CFkp/0lNaIm0xA2T2aeXQUIWNAjcQXYA57WSh/5KaQn80UbhzDflUIAF3tcZ3jFCUoH83hk4/vr/wDxRhDtET3dILSTt1FDUZKZPF14fSoktiPGI7ilKl/k6KM2DhsAVCAjxnZLfFtEqYuOFFpsqShIAK1ckpHmSB86CIns6SYrYK1e8JTlxadiVHn9aPeJ3RcbxAtiVEoY/nz46fCcNJPmvKh/26sGy3HjLW4QlKUlSlHkB1Oaj57IYrdoV14cmtBl1xxxSjowopXgczqHQeP60ScP+0N4LTFu4KtWwcUAFj9FfnTr7qLk49dpGyH0/YBW2hgbgnPIq+8eXQdKzWe+niPiJiFBTpiqdACgMa0j7yj8gcClLtJVYm2sG4yaNilvNvxkOocCkKIOpPnRVHDKmWbdKAUHnC448R8L6RuN+Q3wNPgelBbrJZgtxWhheAhI/eP+9S7JF4jjjs1vxm0K/qncqB8x0Brzugk6d23lZGZx3IO0QY67uVtpUgNR0j7NZSDqJ7v7opUMOuXGK2txEK3OKA+MMurSTj90DelXXj6jD+R/2A+yyr/lKKHUPLfTkfdCiP05jwNUM94PzXHAtCgo5GgqKR4DVvinn7qxKYeYcmRHAvfKwoZI5EFOeXcRVUysZ558axVTibkMVvgsYjnZyEKPLkaa9osFVx4QW8ynLsB0SNPegjSv8wflXI+IbVc2yS26yWpACkKSW3Un8STsfpQLPyNTG1deSrFmJj/ClulT5ypDS1ttsDBWPxE9OWD3n5Ue8L3B+2z5LD6XXWO0z2iU5KFkZUMDmOR8zXMRhvhiPLtunWqMr7EHYvlZy2QfHIGe8HuoosllDERDaylbxH2ix+Jat1H1Jrvp5WUJCs90iS+JXlR3yrXFbGhTakHUha8ncDOy0elHqXfss5GcZrLplvcmcTvPQ3C17glMdlbZ+JLh+JXh90o9T30VuuX6PCLkd2E4Ejk60oH6Kx9Ksh3YUJVMuUkDBfnuEnv0ANj6Iom1hKdzgAbk1nPCF6uCYqW5MJt/WtbqXWl6M6lqVyOe/vqXxtebu3ZX0RYfurawlDj61hStKlAEADYZB55+VQhZ2NfvyX7ssYM9ztGsncMj4W/UDVjoVGofE8r3x1FoQoBnSHp6jjAaz8KD3ayD/hSrvFQreu/iL2CJ6fg+FKlMoKkgDlnH5ig1yxSrtY7g9IWt+epT6VOL2UtaFKCc48AAPDFQhT8b8Ti6OrgW5zMNKsOOjk6R0T+6Pr5c7L2V2PUZV6eB7NGY7GeSjsVK/IetBFht8m8z2LfBTl504z0QOqj4AVuaWY1ptzFvhjTHjI0pJ/Eeqj5nJ9a5/qOo9qlpdsJXHMjuOhci5MJSgr7M9opKTg8xj6mjOEE+8HtVHUU5CVcwPHfn60J2Nl9l4SnQsJeICQg4Phnu6+tGEJw/GpSSGClQ+IA5x41ydJWowSYWb5PFtpXDeU6hsoUSpK1pGNJ5dP0pU264li1sqSCFukFIUcAknOnbkOlKnXGLB5Z8/MPOp1NkRxy+Ja0A4881NiTUg6SobHpvQ4vBUcD4cnGTvXSVqQcpJFdl1J8hU2g4jSUr6ipjbhaUHEc+7vFA8a5uM41biruHemVgJUoA0lfpd0WmbzkKZ8Nu9Mxn2f8Aroi9bGTgODByg+uR3Gptqv7DcF5Uv7FUdCi4lWxTjnnu61QxpQCg4ysHvx1qTcI0K/sFt933SYoBPbAZS4BvhadtQ6dD494NPe6Py7evDA2V+UEHDLBRAaceSQ++pUh0K3IWs6iPlkD5VbXiUmFZJslX3GI7jhA/dST+lCrU+6WtX87iqdaHJ5j7RJ9Nx8xXN94pgS7FJYU4kKfAYIJ/aISQfkTXTUk+gDTQRWK1IgW+Gynk0w2gZ57JApvjkg8J3JZ5NMlz/KQf0rxu+wwMdsNI2G9U/GF9hyOHblDYc7V9+MtCEI3KlEbADrVkC0MobWsDbc0JJuLMKRdobSCt0T1JabSMletCF7D/ABGpLtyulxJMaOYzBP8ATyBoGPAcz9POozDcG1uPSWvtJj2C9Kc+8dsfCOgwB6Utfqq6Vlvk0oNkXhuwR+GGJDqcKuEtRU6rOQ0knIbT67nr6VIjyYci4pamSG0NJ3KScaz0A79+dVlxuDjiCGjpHUq609ww/EdUtiZbo8tSfugdkHFZ6/GRnHhXFnCzUP3J/oMRjtQVSVuCQtcosvsqTkBSV5H7vLGdu4VLgvw5cNSojRae1YKHhlOcYBO3+9VUuM2lgOx2ewzslCobYUjw1gjT35x86rZ6oMRwOXGBKjoSkKefKyvSf2iUkgjr8VMV1PowwjethjTJM1i8OuuKGotMnUEdDhO9KgmddLKl4Kt17akOFwHIkaE6fEpVkEeVKmFBrjBQHm1t9HD6Vwq1jo6fSpPvKe6l70nup3fYEIRtTn4XE+FNm1yBuFJ28cVY+9IrwPhRICSfKpvmiZILKLhHVhhzcdNdWLN3uLQAkQw4O9Jwa7bLuc+7rKRzyKsorbDmO0ASe40tbcnxs3E3YPYfFnu+Mqks94W2VAelWH/EVuuKCiWzb5YPMOoSv6KqJKk22IkCQppKjyHU+QFUsi6WR9xafd3XAnZSkx1FI89s0FUPGYpx+zMucWFaJNoUMptME+TCTT6Lq1HTpiRWWB/ZtpR+VCZslvfQlxrU0FDIKFH5bVDk2Cc2MxJhUOelRP6Gh4i3tnY19/2IkgukXd5zdTm45HOT9ap5c5SzrOsgcyo70HSUXNhZDmSR07RQNRHJsxv+kQoeZJpurQUrlPJrcgpkXNog7jPfUVm5uJlNqi4W8FfACkK38jQst9aiVK2z3VJhW5+c24uM6xrb5trfCVkd4B5/Knvw0UuTDkHrnFDzr8eLdnnGeQWJTRaJHXBUdJ+dXT1ygZcNvviJLSANEdTqDgY30kEHHrWXPwr3BAfdbmNpRv2gUVJT5kEjFVriy6ol3CjnngVS0kfBjJpq5Vt4idREebfjdmCktvpB7XHVLgxk+ZyaVAUV61NsjtRdQ90Uy+hKR8tOfrSoiol4f/f1M5ZN7Y99Iuk9aZJzXrWkKyvJT3CtNJLIXJ2VqVtk5NWdqafQfiZVg/izTkBDC06kNAbZya5TdRKU61BcU0lC9KncfEe8DPIfXypGU3fmCWEVKWCRNacdkBiS4lLKhlrCMaR1GT1phdvYYnxU4LxWhYwcKPQ58hy+YqRbn3XI4Dz72sEhWcEEg4JAOedczW2Y0xE0lSwQGl9Dudjtgc/zpiMcIFklR7RBaWXGmAhavvfCDn5HapCNQfdjJLYQGwrSWhuCSOm3Sum50VCApTqgMZAKSaixJ0aXcHX0gnsk9k3tjbYqPrp9PGrwihtFvbtyD2DrqQSSEpzpHkOXWuG7jocSw+jtFLBI0gA6R1I29fpV0txtLKnFbJSCScZwBVKbcuY6uZoQnW2AygnfQdyTjlnu35ViymFixJFptDyWWpWtcZ1PwnCkqG4qG852Limlkox5HIp9iO80hDUd8N6cFTXZ5TjqOf1FdTm0PJUlaSR07xSc4+0+HlBozz2UcuNGdVlSdZ78YNdxLDaZbLgdnvRZSd20qQFNr8MkjB8zXDy1Qwe0SHEk7Kzgj5V428hzlnfpTUXLGYvgp8nKuDrl2hTC7GQv8LacocX5BWAfkTVPKgTIhPvUOSyRz7RpSfzFFMK4zYOfdJTrPgk7eh2+lWjXFU9WlU5LUpaRgLWkJJHiAMH0okbrI+MlbTOhjHf5Uq0STO4cupKrtw/2SyP6W3rCDnHPGw+VKjLVQ8pkwf/Z"/>
          <p:cNvSpPr>
            <a:spLocks noChangeAspect="1" noChangeArrowheads="1"/>
          </p:cNvSpPr>
          <p:nvPr/>
        </p:nvSpPr>
        <p:spPr bwMode="auto">
          <a:xfrm>
            <a:off x="63500" y="-927100"/>
            <a:ext cx="18288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5128" name="Picture 8" descr="http://t3.gstatic.com/images?q=tbn:ANd9GcR7ch24uijHzCfzPocePG4_WQzbhJ8kpGawjCtS4YGBmKHpnrOqSN6Ig4k4i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0096" y="3645024"/>
            <a:ext cx="3857810" cy="288299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1115616" y="3709133"/>
            <a:ext cx="7086600" cy="1828800"/>
          </a:xfrm>
        </p:spPr>
        <p:txBody>
          <a:bodyPr/>
          <a:lstStyle/>
          <a:p>
            <a:r>
              <a:rPr lang="pl-PL" sz="9500" dirty="0"/>
              <a:t>KONIEC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4294967295"/>
          </p:nvPr>
        </p:nvSpPr>
        <p:spPr>
          <a:xfrm>
            <a:off x="1259024" y="5681663"/>
            <a:ext cx="7086600" cy="1176337"/>
          </a:xfrm>
        </p:spPr>
        <p:txBody>
          <a:bodyPr>
            <a:normAutofit/>
          </a:bodyPr>
          <a:lstStyle/>
          <a:p>
            <a:r>
              <a:rPr lang="pl-P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DZIĘKUJĘ ZA UWAGĘ</a:t>
            </a:r>
          </a:p>
        </p:txBody>
      </p:sp>
      <p:pic>
        <p:nvPicPr>
          <p:cNvPr id="4" name="Picture 6" descr="http://t2.gstatic.com/images?q=tbn:ANd9GcRxsCgcl9VxqP1kaDT0Sp-UHaQyhGk0QEmME6g4UF_9eNTAQz6wI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44692"/>
            <a:ext cx="3773016" cy="34207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3122" y="296024"/>
            <a:ext cx="5937755" cy="1188720"/>
          </a:xfrm>
        </p:spPr>
        <p:txBody>
          <a:bodyPr/>
          <a:lstStyle/>
          <a:p>
            <a:r>
              <a:rPr lang="pl-PL" dirty="0"/>
              <a:t>SPIS TREŚCI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60"/>
          </a:xfrm>
        </p:spPr>
        <p:txBody>
          <a:bodyPr/>
          <a:lstStyle/>
          <a:p>
            <a:pPr>
              <a:buFont typeface="Wingdings 2" pitchFamily="18" charset="2"/>
              <a:buChar char="ð"/>
            </a:pPr>
            <a:r>
              <a:rPr lang="pl-PL" sz="2400" b="1" dirty="0">
                <a:solidFill>
                  <a:schemeClr val="tx1"/>
                </a:solidFill>
              </a:rPr>
              <a:t>O świetle</a:t>
            </a:r>
          </a:p>
          <a:p>
            <a:pPr>
              <a:buFont typeface="Wingdings 2" pitchFamily="18" charset="2"/>
              <a:buChar char="ð"/>
            </a:pPr>
            <a:r>
              <a:rPr lang="pl-PL" sz="2400" b="1" dirty="0">
                <a:solidFill>
                  <a:schemeClr val="tx1"/>
                </a:solidFill>
              </a:rPr>
              <a:t>Dlaczego światło się rozprasza?</a:t>
            </a:r>
          </a:p>
          <a:p>
            <a:pPr>
              <a:buFont typeface="Wingdings 2" pitchFamily="18" charset="2"/>
              <a:buChar char="ð"/>
            </a:pPr>
            <a:r>
              <a:rPr lang="pl-PL" sz="2400" b="1" dirty="0">
                <a:solidFill>
                  <a:schemeClr val="tx1"/>
                </a:solidFill>
              </a:rPr>
              <a:t>Doświadczenie 1</a:t>
            </a:r>
          </a:p>
          <a:p>
            <a:pPr>
              <a:buFont typeface="Wingdings 2" pitchFamily="18" charset="2"/>
              <a:buChar char="ð"/>
            </a:pPr>
            <a:r>
              <a:rPr lang="pl-PL" sz="2400" b="1" dirty="0">
                <a:solidFill>
                  <a:schemeClr val="tx1"/>
                </a:solidFill>
              </a:rPr>
              <a:t>Odbicie wewnętrzne światła</a:t>
            </a:r>
          </a:p>
          <a:p>
            <a:pPr>
              <a:buFont typeface="Wingdings 2" pitchFamily="18" charset="2"/>
              <a:buChar char="ð"/>
            </a:pPr>
            <a:r>
              <a:rPr lang="pl-PL" sz="2400" b="1" dirty="0">
                <a:solidFill>
                  <a:schemeClr val="tx1"/>
                </a:solidFill>
              </a:rPr>
              <a:t>Doświadczenie 2</a:t>
            </a:r>
          </a:p>
          <a:p>
            <a:pPr>
              <a:buFont typeface="Wingdings 2" pitchFamily="18" charset="2"/>
              <a:buChar char="ð"/>
            </a:pPr>
            <a:r>
              <a:rPr lang="pl-PL" sz="2400" b="1" dirty="0">
                <a:solidFill>
                  <a:schemeClr val="tx1"/>
                </a:solidFill>
              </a:rPr>
              <a:t>Jak powstaje cień?</a:t>
            </a:r>
          </a:p>
          <a:p>
            <a:pPr>
              <a:buFont typeface="Wingdings 2" pitchFamily="18" charset="2"/>
              <a:buChar char="ð"/>
            </a:pPr>
            <a:r>
              <a:rPr lang="pl-PL" sz="2400" b="1" dirty="0">
                <a:solidFill>
                  <a:schemeClr val="tx1"/>
                </a:solidFill>
              </a:rPr>
              <a:t>Teatr cieni</a:t>
            </a:r>
          </a:p>
          <a:p>
            <a:pPr>
              <a:buFont typeface="Wingdings 2" pitchFamily="18" charset="2"/>
              <a:buChar char="ð"/>
            </a:pPr>
            <a:r>
              <a:rPr lang="pl-PL" sz="2400" b="1" dirty="0">
                <a:solidFill>
                  <a:schemeClr val="tx1"/>
                </a:solidFill>
              </a:rPr>
              <a:t>Źródła informacji</a:t>
            </a:r>
          </a:p>
          <a:p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22530" name="Picture 2" descr="http://t3.gstatic.com/images?q=tbn:ANd9GcSYwUGZuGolnH5_kK3b7xpmuLfPdZXyHmgKY1u8D9i1iZI7UyV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8505" y="3501008"/>
            <a:ext cx="4069637" cy="266429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3122" y="260648"/>
            <a:ext cx="5937755" cy="1188720"/>
          </a:xfrm>
        </p:spPr>
        <p:txBody>
          <a:bodyPr/>
          <a:lstStyle/>
          <a:p>
            <a:r>
              <a:rPr lang="pl-PL" dirty="0"/>
              <a:t>O ŚWIETLE…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4762872" cy="470912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Font typeface="Wingdings 2" pitchFamily="18" charset="2"/>
              <a:buChar char=""/>
            </a:pPr>
            <a:r>
              <a:rPr lang="pl-PL" sz="1800" dirty="0"/>
              <a:t>Gdyby nie światło, niczego byśmy nie widzieli.</a:t>
            </a:r>
          </a:p>
          <a:p>
            <a:pPr>
              <a:spcBef>
                <a:spcPts val="1800"/>
              </a:spcBef>
              <a:buFont typeface="Wingdings 2" pitchFamily="18" charset="2"/>
              <a:buChar char=""/>
            </a:pPr>
            <a:r>
              <a:rPr lang="pl-PL" sz="1800" dirty="0"/>
              <a:t>Światło pada na otaczające nas przedmioty, odbija się od nich i dociera do naszego oka, podając informację o kształcie i barwie przedmiotu.</a:t>
            </a:r>
          </a:p>
          <a:p>
            <a:pPr>
              <a:spcBef>
                <a:spcPts val="1800"/>
              </a:spcBef>
              <a:buFont typeface="Wingdings 2" pitchFamily="18" charset="2"/>
              <a:buChar char=""/>
            </a:pPr>
            <a:r>
              <a:rPr lang="pl-PL" sz="1800" dirty="0"/>
              <a:t>Podczas dnia większość światła pochodzi od Słońca. Po zmroku domy i ulice rozjaśniają sztuczne źródła światła.</a:t>
            </a:r>
          </a:p>
          <a:p>
            <a:pPr>
              <a:spcBef>
                <a:spcPts val="1800"/>
              </a:spcBef>
              <a:buFont typeface="Wingdings 2" pitchFamily="18" charset="2"/>
              <a:buChar char=""/>
            </a:pPr>
            <a:r>
              <a:rPr lang="pl-PL" sz="1800" dirty="0"/>
              <a:t>Światło słoneczne, choć widzimy je jako białe, składa się z różnych barw (od fioletu do czerwieni).</a:t>
            </a:r>
          </a:p>
          <a:p>
            <a:pPr>
              <a:buFont typeface="Wingdings 2" pitchFamily="18" charset="2"/>
              <a:buChar char=""/>
            </a:pPr>
            <a:endParaRPr lang="pl-PL" sz="1800" dirty="0"/>
          </a:p>
        </p:txBody>
      </p:sp>
      <p:pic>
        <p:nvPicPr>
          <p:cNvPr id="20482" name="Picture 2" descr="http://t3.gstatic.com/images?q=tbn:ANd9GcTtj6y7E_8dWslyPUWmvNAC1MvKFl5vpg9Grz0LhEELjXjQddfpT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844824"/>
            <a:ext cx="2813221" cy="388843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pl-PL" sz="3500" dirty="0"/>
              <a:t>DLACZEGO ŚWIATŁO SIĘ </a:t>
            </a:r>
            <a:br>
              <a:rPr lang="pl-PL" sz="3500" dirty="0"/>
            </a:br>
            <a:r>
              <a:rPr lang="pl-PL" sz="3500" dirty="0"/>
              <a:t>ROZPRASZA?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34580"/>
            <a:ext cx="8229600" cy="2188840"/>
          </a:xfrm>
        </p:spPr>
        <p:txBody>
          <a:bodyPr/>
          <a:lstStyle/>
          <a:p>
            <a:pPr>
              <a:buFont typeface="Wingdings 2" pitchFamily="18" charset="2"/>
              <a:buChar char=""/>
            </a:pPr>
            <a:r>
              <a:rPr lang="pl-PL" dirty="0"/>
              <a:t>W danym środowisku, światło rozchodzi się po linii prostej.</a:t>
            </a:r>
          </a:p>
          <a:p>
            <a:pPr>
              <a:buFont typeface="Wingdings 2" pitchFamily="18" charset="2"/>
              <a:buChar char=""/>
            </a:pPr>
            <a:r>
              <a:rPr lang="pl-PL" dirty="0"/>
              <a:t>Przy przejściu z jednej substancji w drugą, ulega rozproszeniu.</a:t>
            </a:r>
          </a:p>
          <a:p>
            <a:pPr>
              <a:buFont typeface="Wingdings 2" pitchFamily="18" charset="2"/>
              <a:buChar char=""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339752" y="4725144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ZAPRASZAM DO OBEJRZENIA DOŚWIADCZENIA 1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892480" cy="1143000"/>
          </a:xfrm>
        </p:spPr>
        <p:txBody>
          <a:bodyPr>
            <a:normAutofit/>
          </a:bodyPr>
          <a:lstStyle/>
          <a:p>
            <a:r>
              <a:rPr lang="pl-PL" sz="2200" dirty="0"/>
              <a:t>Doświadczenie 1:</a:t>
            </a:r>
            <a:br>
              <a:rPr lang="pl-PL" dirty="0"/>
            </a:br>
            <a:r>
              <a:rPr lang="pl-PL" dirty="0"/>
              <a:t>,,Niebo i zachód słońca w szklance”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700808"/>
            <a:ext cx="4402832" cy="4709160"/>
          </a:xfrm>
        </p:spPr>
        <p:txBody>
          <a:bodyPr>
            <a:normAutofit/>
          </a:bodyPr>
          <a:lstStyle/>
          <a:p>
            <a:pPr marL="651510" indent="-514350">
              <a:spcBef>
                <a:spcPts val="3600"/>
              </a:spcBef>
              <a:buFont typeface="+mj-lt"/>
              <a:buAutoNum type="arabicPeriod"/>
            </a:pPr>
            <a:r>
              <a:rPr lang="pl-PL" sz="1800" dirty="0"/>
              <a:t>Wlewamy do szklanki kilka kropel mleka. Następnie szklankę napełniamy wodą ,otrzymując białą mglistą mieszaninę.</a:t>
            </a:r>
          </a:p>
          <a:p>
            <a:pPr marL="651510" indent="-514350">
              <a:spcBef>
                <a:spcPts val="3600"/>
              </a:spcBef>
              <a:buFont typeface="+mj-lt"/>
              <a:buAutoNum type="arabicPeriod"/>
            </a:pPr>
            <a:r>
              <a:rPr lang="pl-PL" sz="1800" dirty="0"/>
              <a:t>Ustawiamy szklankę  w ciemnym pokoju i oświetlamy z boku latarką. Mieszanina zabarwi się na niebiesko.</a:t>
            </a:r>
          </a:p>
          <a:p>
            <a:pPr marL="651510" indent="-514350">
              <a:spcBef>
                <a:spcPts val="3600"/>
              </a:spcBef>
              <a:buFont typeface="+mj-lt"/>
              <a:buAutoNum type="arabicPeriod"/>
            </a:pPr>
            <a:r>
              <a:rPr lang="pl-PL" sz="1800" dirty="0"/>
              <a:t>Kładziemy latarkę za szklanką i patrzymy na nią przez  szkło. Mleczna woda przybiera pomarańczowo-czerwony odcień.</a:t>
            </a:r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3" y="1403648"/>
            <a:ext cx="248427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3212976"/>
            <a:ext cx="248427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5" cstate="print">
            <a:lum bright="-2000"/>
          </a:blip>
          <a:srcRect/>
          <a:stretch>
            <a:fillRect/>
          </a:stretch>
        </p:blipFill>
        <p:spPr bwMode="auto">
          <a:xfrm>
            <a:off x="5508103" y="5034382"/>
            <a:ext cx="2484276" cy="1656184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184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6045" y="332656"/>
            <a:ext cx="5937755" cy="1820756"/>
          </a:xfrm>
        </p:spPr>
        <p:txBody>
          <a:bodyPr>
            <a:noAutofit/>
          </a:bodyPr>
          <a:lstStyle/>
          <a:p>
            <a:r>
              <a:rPr lang="pl-PL" sz="2000" dirty="0"/>
              <a:t>Doświadczenie 1:</a:t>
            </a:r>
            <a:br>
              <a:rPr lang="pl-PL" sz="2000" dirty="0"/>
            </a:br>
            <a:r>
              <a:rPr lang="pl-PL" sz="3400" dirty="0"/>
              <a:t>,,Niebo i zachód słońca w szklance” </a:t>
            </a:r>
            <a:r>
              <a:rPr lang="pl-PL" sz="2000" dirty="0"/>
              <a:t>(c.d.)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-252536" y="2276872"/>
            <a:ext cx="5544616" cy="4709160"/>
          </a:xfrm>
        </p:spPr>
        <p:txBody>
          <a:bodyPr>
            <a:normAutofit lnSpcReduction="10000"/>
          </a:bodyPr>
          <a:lstStyle/>
          <a:p>
            <a:pPr marL="651510" indent="-514350" algn="ctr">
              <a:spcBef>
                <a:spcPts val="2400"/>
              </a:spcBef>
              <a:buNone/>
            </a:pPr>
            <a:r>
              <a:rPr lang="pl-PL" sz="18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WYJAŚNIENIE:</a:t>
            </a:r>
          </a:p>
          <a:p>
            <a:pPr marL="651510" indent="-514350">
              <a:spcBef>
                <a:spcPts val="2400"/>
              </a:spcBef>
              <a:buNone/>
            </a:pPr>
            <a:r>
              <a:rPr lang="pl-PL" sz="1800" dirty="0"/>
              <a:t>	</a:t>
            </a:r>
            <a:r>
              <a:rPr lang="pl-PL" sz="1800" b="1" dirty="0"/>
              <a:t>Mleko odgrywa rolę cząsteczek powietrza, które rozpraszają różne kolory światła w różnych kierunkach. </a:t>
            </a:r>
          </a:p>
          <a:p>
            <a:pPr marL="651510" indent="-514350">
              <a:spcBef>
                <a:spcPts val="2400"/>
              </a:spcBef>
              <a:buNone/>
            </a:pPr>
            <a:r>
              <a:rPr lang="pl-PL" sz="1800" dirty="0"/>
              <a:t>	Rozpraszanie światła  sprawia, że niebo czasami wydaje się nam niebieskie, a czasem przybiera barwę czerwoną.</a:t>
            </a:r>
          </a:p>
          <a:p>
            <a:pPr marL="651510" indent="-514350">
              <a:spcBef>
                <a:spcPts val="2400"/>
              </a:spcBef>
              <a:buNone/>
            </a:pPr>
            <a:r>
              <a:rPr lang="pl-PL" sz="1800" dirty="0"/>
              <a:t>	Gdy światło pada na szklankę z boku, widzimy kolor niebieski, ponieważ jest on rozpraszany najbardziej. Gdy oświetlimy szklankę z tyłu, obserwujemy kolor pomarańczowo-czerwony, który prawie wcale nie został rozproszony. Podobne zjawisko dostrzegamy podczas zachodu słońca.</a:t>
            </a:r>
          </a:p>
        </p:txBody>
      </p:sp>
      <p:pic>
        <p:nvPicPr>
          <p:cNvPr id="10242" name="Picture 2" descr="http://t2.gstatic.com/images?q=tbn:ANd9GcRgLUxoz-iw6ssZHrW1Tlmyfi8OI7ap7blSQ_2zarutEADL_rx0e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852936"/>
            <a:ext cx="3779912" cy="2831288"/>
          </a:xfrm>
          <a:prstGeom prst="rect">
            <a:avLst/>
          </a:prstGeom>
          <a:noFill/>
        </p:spPr>
      </p:pic>
      <p:sp>
        <p:nvSpPr>
          <p:cNvPr id="16386" name="AutoShape 2" descr="data:image/jpeg;base64,/9j/4AAQSkZJRgABAQAAAQABAAD/2wBDAAkGBwgHBgkIBwgKCgkLDRYPDQwMDRsUFRAWIB0iIiAdHx8kKDQsJCYxJx8fLT0tMTU3Ojo6Iys/RD84QzQ5Ojf/2wBDAQoKCg0MDRoPDxo3JR8lNzc3Nzc3Nzc3Nzc3Nzc3Nzc3Nzc3Nzc3Nzc3Nzc3Nzc3Nzc3Nzc3Nzc3Nzc3Nzc3Nzf/wAARCACLALoDASIAAhEBAxEB/8QAGwAAAgMBAQEAAAAAAAAAAAAAAwQBAgUABgf/xAA5EAACAgECBAQEBAQGAgMAAAABAgADEQQhEjFBUQUTYXEigZGhFDJSwQYjkrFCU2JjguEVNKLR8P/EABoBAAMBAQEBAAAAAAAAAAAAAAECAwQABQb/xAAkEQACAgEEAwACAwAAAAAAAAAAAQIRAxITITEEQVEikRRSYf/aAAwDAQACEQMRAD8A+NverHON5Vrkxy36EdIOqsHIcYlbRwnAiUilshviPENpOVQHhPPnBgziSdo1CklCdxyjOmr6t8jB0obMIWA946q8NRrABK8jEnLih4R5sXtUcW0pggZwcQxQE5EvgiknHKLY1ChYq3LeFFmVlXHmsWUY2gWJGR3j1Yl0Ho3cr9IwgGdojW5U5G0c07hgMtkxJpjwYyp4VxLD4+cGDmXV98CRaLWWXY4WHSpQhZ9yZyVhhnOJWwFVALZ9pO7GSorzOcYl1IziEqpa7ZBjEdXRqtYRsFzzMVzSHjBszX4rcJUB7y1fhxADO2RNEadNPkL15yWQvjjbCdhFeV+g7a7Yi9Fa0sKq8sTuxgaxg7DJmoxRkKpsoiycFeSDk9pym6OcEugunrVVOeFfeD406DaUAZycnY95fhEFBs8uHd8Od+5l2xYOme8YpcKMPWGHeDZApZ0GB2E9G+TBToVKYJEsq78pZcMxxLKMNmFsVILSo35A+stWeBiGPtKqATk5EtgAc8ybKIJjO/XriFrUshTg2PWLq2M5jemvUjgbY9DElY8aZnXk1EoO8WMZvrJ1bKdznaBtThYjr2l49EWig5xlBwcLA4H6sZEpVp7LBxKMgZJ9I5olBqZWwQDjfpBNpIMVYVVLDOBnntyIjWn04YZwM+0vQiYEcXhXsBMU8npGuMPbFxUOLh5Sx0oHOTkG7iB5RwlSMmScmVUUBq+AYXMLyEgcJ5c4WteIZIk5SKKIPHCck52lMGw5Jx6RtkBAGItqOJQEq5nsJyZzVAnKV7Dn2kGvf3nV6C9mLHkP1GN+RwAAnJjOSXTFSb5oSsrbhzyHrFfMr/XNPVUMKixOP2mT5VfrKQakic00zz4sYHOYYXkDYbwKA8XPEtw7856TSPOTYZXUtng3hsKVzjBgaVBIx3jRrIG4+cnJ0ykQYXiGBK4OcQyYzjMkK1RLAbesWx6JWms1h+I79JyYAfhGVA+YMKoF2GRuBuoksmRg/aJq+jaRPSHiZrG3zsM+0JdWlz1IfhO5ZgM7RilVqH8vqd4LW+Z54Ow4a8kqOQJ/6jqVy4FcaiDV30dJAGOLIIZc8UDo1NlyqTwgnfB5xZ859ZNI+McvmJXST1cnpTUVwcEZnOoUDdvnBeH2ZUh6uB1GTwn4WHtGnK2LjGJ58/xlRujzEAoOciEGeRO3vJqpLHGcCHs06qMoYrkrCosjTKvFu20eVlAwIlSRW2SIbzc7BZGStlYcBLbhXgEZb0gqluN4sIwO0c0+mWw8TsMDoOkaroVcAZ36ybyKPBRQcmI22KrYckZ9YNrKVPFxnPpHtVoS5HI79IC7S6bTrlgDj5zozizpRkhK3VJsOHI9YH8Wv+Un9E60KWOfy9gOc4VVEfl/+RmhKKRFt2eVsUcWUzg9ZwU9pIc4xy+UupPcGeoeZRCEqYyrB9+LG3WCXh5ttGKTSRgpn2MnIpFEYHeHRiVHFv695VlqX/A4zyl04AvYHqTJN2USo4Ar+QDHaTk43UwN9ltfxJgpnYjnL6PVW2hgRxnOwyNhOcXVnKSugtaA8gYMI9ja44JAQLt6DM0KOQ4k5feW8GrNtF14UsLLGO3Ucv2k1k0pyKaNTSPNCslcgE57CWs0tlaVs43tXiUdxPU6WivQ6LUtdUxVuJ9xtsMj+wmjotLS3h+kFtdbWV0pgt0OAf7iNLy4x5rgWPiOXDZk6Xw3VW6Omx04LFAKNzDKe8as0pUb8+s0V1diBkKqN/cQ3lvfSWYg9sCYJ55N2zbHDFKkYioQDtiQA+d5q/hOM8vniE/BCsAk7+sG8grEzMTTWPyQxnT+H6hzgVx63TOgUhsjmIdr0/DqjGxSDkhO8nLM30UWJLsjymooAcBQOZAzBi1TgfFj1HOUbWuyeWi4Q9cc45ohwLxNw8RG2TyknaXJVU3SBWjUYHk1k57wT6IkB7MF+ZDQ12ttawiqvblk8z8pddPqHxZc+AenICDU0ueA6U+jOs0/4i1VdgAeQURoeG1gY4V/pjK1qoJr4eLq3WD4Lv8AOH9Ih3G/YFjS7R8tEtnfaQolx6/YT6RnzyJVscwYRXAOQsqoBluGI6HVhDdxJwsPnjMlbAqkNusooPQyTVxD1i8DcsVZuIk5LCG0pAuGTjsfWGahVRAvVtz2Ee0ejrNBUtgh2Ibtg/8AUMppI6MHYzdYa9La718LKhP5s4OIx4Qj0aKivJUhcspHfeYV9rWW+ShISx1rxnbGZ6qoVDCtnImPOtMK+mrE9U7+AfFCR4derMM2LwKPfb94yq8KcC2ELjA3xFPFEVrNJUrZ8y0bHsvxfsI8gflwiZZOoL9miPM2zqqiRgHiHaM1/CMMOH1zL6ZQThxjEafgYDjrAx2HOZpzt0aYw9lKVTmHXPrCWWAr8TAkdFi11aumFUj1iD1XZ+E/eKoKXsLk49I1Rc9rcLA8HIDtJbTEJ8GfeZaVavoCfnDIuoU/zTge5hcK6YFP6jR02nFQY2nj6gS62kH4dOgH6naZ/mso2dm9ou+o1ROErPuIFjbfIzml6NhtQiNkpk9wIC/Xs54VAA9ZnpTrrhkhh84xTpXAzbaAfWdoiu2drk+kEaxsfmCj0geP/db6RkaZCCfM4vTPOV4f9o/ScmkBpvs+XhWlxkc47ZXTWfitQHtmBa3TDk5Pss+juzwdNeyiy4B7H5Svm6fu/wBJKW0MeFWcH1EDTCqLgH1+cZqB6mQunZsEEkRmujHrIykisYkKcEfDnfMJpyrBlKk/GdsQyULtlfrC6OpFFzHkth/sJFyVMtGDtGVqrFr1tBYYAZmx7bD7zbrtcqCCWXHaY12ibVeMPUG+BAiuT0yM4H3np9JpRXStbWFiu3Eq8/lB5LioxDgjJybEdOz3eLICrHyaScYzjiI3+039Og5srH/jMvwqtH1Gu1Bdviu8tcDmqDH98zbp1FSDBdh95g8p80vSNnjR4t+w9C1FsFMHpkRgV2jbyQyn0zB1ayoDHAzA9dh+8ONYCcM3w/6Rj95glqN8VEtVoqrHAs0536EyX0FSWgU0hRjpBtrwzAHDoOm+Y1VfdqP/AFtPaV6HAAP1k3rQ9wFLalV+G6pVPdMiVbTaRxwB3LHpxDE7WVauvNtmlsK9WzxAfSATV+WNhuR/hXBEolJrsm3G+hr8Fp6V4K8u3XpITTaWsE20op9TvFH1toX4SQfWLnV2k/kU+sKhN9sDnBehnUebbldOqhB1BETXThXJteoHqBvLPqLGXHAB/aBfUXHbIwPWWjGSRJtMIa6M5Llv+RAEnNXc/UxYu7jmi+wlcWf5rymh/RNXxHzGSN+cidj1E+ls+bZO3pJzgjHOUnZhOPTeBXJcMEDiX8yjtPT1+HK6KyjKsMjafOdHqW0twsTmJ73wv+ItKnh5N/4iwkgKlIHw9eZInl+XiyJ3A9XwsuOS0zHP/GnHw/YRA6N0ovKhmzeVCgc8AE/YGO1fxh4ZbYqW021Jn8xZTj3hND4r4cNPqb7Nbpgy3XGtTYMkcRIOPXCgf9zNCOaKepGuSwyf4yPO+HaXU6wanUaduBn1DEHqQowPuZpaXTapdHdqNfmsVKWyTvgDf+0v/CV+i0/gOnXU6uiu1mb4GccQBJ3P2+ke8f8AENBboKtFTqqWbVXJVZwv+RCcuT2GM/WVyynLLori+yeLHCOHXfNdCngnh1i+G0WNlXtXzGXfm280V0lg5xnzfBjqhcNXUWUYXNhwu2OXLrLX3+H2vYR4gMNXwcKtsPUesxznKUm6fP8AhrhhhGKVr9i66Zh0HylxQeeCTHq9RoQiqL1OABk5yftGkrrdQylCD1BmeUpLtGiOKL6Yp4XohqNai3A+UMs2T2nrltrQBV2AGABMPTL5TkpwkkY5iN+bZnkPrM+T83yNsml5qHmPtPM+P6BUuW3T7JYcMo6H/uanmP2+8FqS1tfC2NjncwY04u0dsHm/w7dcn5zvwxHJfrNnyF7r9Z3kL3X6y+4dsL6Yp0zSDpCehm35Kd1+s7yU7r9Yd0OwjD/Bf6TO/BHsfrNzyV7r9Z3kr3X+oTt1nfx0fBpE6dPrT4w6dOnTjjo1otU2nuV1OwO652MVkjnA1aphTp2eg1NulvrrtVcFhuMfvENSqCpjWfTB5wGl1HCTVYf5TbEdvWXuVweFmB3yCOokVDSy7nrXRpaSnCJjVhBtsOk1PDsW+IM7sLF06BQcDBZufLngYnmlJHXElGKcu8SWNyT5KQyKNcHvUsxZsgA9oU3sGbHbpPCprb1/La49jGk8Y1iYA1BI7MAf2mKXhy9M2R8yPtHuK9Q3CMnfEMuoPeeLq8e1K44vLYeox/aNJ/Ebcm064/0vj9pCXh5DRHzIfT2Wl1JFw+Ka635AOVnz+n+I6Q4ZqLlI7MD+82NN/FPhr4V3urY9TWdvoJmyeJk/qXh5cHxZ6k3j/wDCJ+IajFZ329Jmv454fYv8vXVE9nsCn6HEDfrK7shLEIxzUg5+Yko+PJPlFX5Crhh/xR/VKnVn9Uzy2JUsSQMZ+eJXbRPebNH8Wf1SPxjfq+8zmY42A58gwlDY36vlCsSBvNGp+LP6jK/ij3mWbCOcjzD6xtlA32fN506dPpD5k6SJekA2KCMjMMFUDIAztBYUrFwjHkJcUv1BEYq+JmDb4O060lFJXY5gsfSCWkAbtn2hgxCBN+EctpbTgWYLgHftB45YyPYxb9DJUW57Df2k8iAesvUBZkOAcctvSUdijKqn4SdwdxOrk6+LJ4SO/wC0ngY9IfUVJXWr1gqxHQkdILw4+c5FgB3xyAgXKsL4dFeHl3kgdskektcTXq/LX8vYjP3MJcAumDj8xbEDoKBYPM8veSCe5lzvSWPMLsfrIq+IEnmBOpHHcR7mSBnqfrKLuAT3nZIb5wUGxiq22sgpdaCP02EfvNWjWqtSl9fqOPG48oMM55A+2OcxQTxH3hE5n0zFcE+0OpP6byeJ0bZ1DsSBk+T1+sI3iWg/x2XHHUVe3c+886xI5doT/wCpN4oP0PuT+m+viPhof47Lgvfyt/7+8EfEdFk8NzY6ZrxMUbHadF2IMdZpH//Z"/>
          <p:cNvSpPr>
            <a:spLocks noChangeAspect="1" noChangeArrowheads="1"/>
          </p:cNvSpPr>
          <p:nvPr/>
        </p:nvSpPr>
        <p:spPr bwMode="auto">
          <a:xfrm>
            <a:off x="63500" y="-592138"/>
            <a:ext cx="1628775" cy="1219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6388" name="AutoShape 4" descr="data:image/jpeg;base64,/9j/4AAQSkZJRgABAQAAAQABAAD/2wBDAAkGBwgHBgkIBwgKCgkLDRYPDQwMDRsUFRAWIB0iIiAdHx8kKDQsJCYxJx8fLT0tMTU3Ojo6Iys/RD84QzQ5Ojf/2wBDAQoKCg0MDRoPDxo3JR8lNzc3Nzc3Nzc3Nzc3Nzc3Nzc3Nzc3Nzc3Nzc3Nzc3Nzc3Nzc3Nzc3Nzc3Nzc3Nzc3Nzf/wAARCACLALoDASIAAhEBAxEB/8QAGwAAAgMBAQEAAAAAAAAAAAAAAwQBAgUABgf/xAA5EAACAgECBAQEBAQGAgMAAAABAgADEQQhEjFBUQUTYXEigZGhFDJSwQYjkrFCU2JjguEVNKLR8P/EABoBAAMBAQEBAAAAAAAAAAAAAAECAwQABQb/xAAkEQACAgEEAwACAwAAAAAAAAAAAQIRAxITITEEQVEikRRSYf/aAAwDAQACEQMRAD8A+NverHON5Vrkxy36EdIOqsHIcYlbRwnAiUilshviPENpOVQHhPPnBgziSdo1CklCdxyjOmr6t8jB0obMIWA946q8NRrABK8jEnLih4R5sXtUcW0pggZwcQxQE5EvgiknHKLY1ChYq3LeFFmVlXHmsWUY2gWJGR3j1Yl0Ho3cr9IwgGdojW5U5G0c07hgMtkxJpjwYyp4VxLD4+cGDmXV98CRaLWWXY4WHSpQhZ9yZyVhhnOJWwFVALZ9pO7GSorzOcYl1IziEqpa7ZBjEdXRqtYRsFzzMVzSHjBszX4rcJUB7y1fhxADO2RNEadNPkL15yWQvjjbCdhFeV+g7a7Yi9Fa0sKq8sTuxgaxg7DJmoxRkKpsoiycFeSDk9pym6OcEugunrVVOeFfeD406DaUAZycnY95fhEFBs8uHd8Od+5l2xYOme8YpcKMPWGHeDZApZ0GB2E9G+TBToVKYJEsq78pZcMxxLKMNmFsVILSo35A+stWeBiGPtKqATk5EtgAc8ybKIJjO/XriFrUshTg2PWLq2M5jemvUjgbY9DElY8aZnXk1EoO8WMZvrJ1bKdznaBtThYjr2l49EWig5xlBwcLA4H6sZEpVp7LBxKMgZJ9I5olBqZWwQDjfpBNpIMVYVVLDOBnntyIjWn04YZwM+0vQiYEcXhXsBMU8npGuMPbFxUOLh5Sx0oHOTkG7iB5RwlSMmScmVUUBq+AYXMLyEgcJ5c4WteIZIk5SKKIPHCck52lMGw5Jx6RtkBAGItqOJQEq5nsJyZzVAnKV7Dn2kGvf3nV6C9mLHkP1GN+RwAAnJjOSXTFSb5oSsrbhzyHrFfMr/XNPVUMKixOP2mT5VfrKQakic00zz4sYHOYYXkDYbwKA8XPEtw7856TSPOTYZXUtng3hsKVzjBgaVBIx3jRrIG4+cnJ0ykQYXiGBK4OcQyYzjMkK1RLAbesWx6JWms1h+I79JyYAfhGVA+YMKoF2GRuBuoksmRg/aJq+jaRPSHiZrG3zsM+0JdWlz1IfhO5ZgM7RilVqH8vqd4LW+Z54Ow4a8kqOQJ/6jqVy4FcaiDV30dJAGOLIIZc8UDo1NlyqTwgnfB5xZ859ZNI+McvmJXST1cnpTUVwcEZnOoUDdvnBeH2ZUh6uB1GTwn4WHtGnK2LjGJ58/xlRujzEAoOciEGeRO3vJqpLHGcCHs06qMoYrkrCosjTKvFu20eVlAwIlSRW2SIbzc7BZGStlYcBLbhXgEZb0gqluN4sIwO0c0+mWw8TsMDoOkaroVcAZ36ybyKPBRQcmI22KrYckZ9YNrKVPFxnPpHtVoS5HI79IC7S6bTrlgDj5zozizpRkhK3VJsOHI9YH8Wv+Un9E60KWOfy9gOc4VVEfl/+RmhKKRFt2eVsUcWUzg9ZwU9pIc4xy+UupPcGeoeZRCEqYyrB9+LG3WCXh5ttGKTSRgpn2MnIpFEYHeHRiVHFv695VlqX/A4zyl04AvYHqTJN2USo4Ar+QDHaTk43UwN9ltfxJgpnYjnL6PVW2hgRxnOwyNhOcXVnKSugtaA8gYMI9ja44JAQLt6DM0KOQ4k5feW8GrNtF14UsLLGO3Ucv2k1k0pyKaNTSPNCslcgE57CWs0tlaVs43tXiUdxPU6WivQ6LUtdUxVuJ9xtsMj+wmjotLS3h+kFtdbWV0pgt0OAf7iNLy4x5rgWPiOXDZk6Xw3VW6Omx04LFAKNzDKe8as0pUb8+s0V1diBkKqN/cQ3lvfSWYg9sCYJ55N2zbHDFKkYioQDtiQA+d5q/hOM8vniE/BCsAk7+sG8grEzMTTWPyQxnT+H6hzgVx63TOgUhsjmIdr0/DqjGxSDkhO8nLM30UWJLsjymooAcBQOZAzBi1TgfFj1HOUbWuyeWi4Q9cc45ohwLxNw8RG2TyknaXJVU3SBWjUYHk1k57wT6IkB7MF+ZDQ12ttawiqvblk8z8pddPqHxZc+AenICDU0ueA6U+jOs0/4i1VdgAeQURoeG1gY4V/pjK1qoJr4eLq3WD4Lv8AOH9Ih3G/YFjS7R8tEtnfaQolx6/YT6RnzyJVscwYRXAOQsqoBluGI6HVhDdxJwsPnjMlbAqkNusooPQyTVxD1i8DcsVZuIk5LCG0pAuGTjsfWGahVRAvVtz2Ee0ejrNBUtgh2Ibtg/8AUMppI6MHYzdYa9La718LKhP5s4OIx4Qj0aKivJUhcspHfeYV9rWW+ShISx1rxnbGZ6qoVDCtnImPOtMK+mrE9U7+AfFCR4derMM2LwKPfb94yq8KcC2ELjA3xFPFEVrNJUrZ8y0bHsvxfsI8gflwiZZOoL9miPM2zqqiRgHiHaM1/CMMOH1zL6ZQThxjEafgYDjrAx2HOZpzt0aYw9lKVTmHXPrCWWAr8TAkdFi11aumFUj1iD1XZ+E/eKoKXsLk49I1Rc9rcLA8HIDtJbTEJ8GfeZaVavoCfnDIuoU/zTge5hcK6YFP6jR02nFQY2nj6gS62kH4dOgH6naZ/mso2dm9ou+o1ROErPuIFjbfIzml6NhtQiNkpk9wIC/Xs54VAA9ZnpTrrhkhh84xTpXAzbaAfWdoiu2drk+kEaxsfmCj0geP/db6RkaZCCfM4vTPOV4f9o/ScmkBpvs+XhWlxkc47ZXTWfitQHtmBa3TDk5Pss+juzwdNeyiy4B7H5Svm6fu/wBJKW0MeFWcH1EDTCqLgH1+cZqB6mQunZsEEkRmujHrIykisYkKcEfDnfMJpyrBlKk/GdsQyULtlfrC6OpFFzHkth/sJFyVMtGDtGVqrFr1tBYYAZmx7bD7zbrtcqCCWXHaY12ibVeMPUG+BAiuT0yM4H3np9JpRXStbWFiu3Eq8/lB5LioxDgjJybEdOz3eLICrHyaScYzjiI3+039Og5srH/jMvwqtH1Gu1Bdviu8tcDmqDH98zbp1FSDBdh95g8p80vSNnjR4t+w9C1FsFMHpkRgV2jbyQyn0zB1ayoDHAzA9dh+8ONYCcM3w/6Rj95glqN8VEtVoqrHAs0536EyX0FSWgU0hRjpBtrwzAHDoOm+Y1VfdqP/AFtPaV6HAAP1k3rQ9wFLalV+G6pVPdMiVbTaRxwB3LHpxDE7WVauvNtmlsK9WzxAfSATV+WNhuR/hXBEolJrsm3G+hr8Fp6V4K8u3XpITTaWsE20op9TvFH1toX4SQfWLnV2k/kU+sKhN9sDnBehnUebbldOqhB1BETXThXJteoHqBvLPqLGXHAB/aBfUXHbIwPWWjGSRJtMIa6M5Llv+RAEnNXc/UxYu7jmi+wlcWf5rymh/RNXxHzGSN+cidj1E+ls+bZO3pJzgjHOUnZhOPTeBXJcMEDiX8yjtPT1+HK6KyjKsMjafOdHqW0twsTmJ73wv+ItKnh5N/4iwkgKlIHw9eZInl+XiyJ3A9XwsuOS0zHP/GnHw/YRA6N0ovKhmzeVCgc8AE/YGO1fxh4ZbYqW021Jn8xZTj3hND4r4cNPqb7Nbpgy3XGtTYMkcRIOPXCgf9zNCOaKepGuSwyf4yPO+HaXU6wanUaduBn1DEHqQowPuZpaXTapdHdqNfmsVKWyTvgDf+0v/CV+i0/gOnXU6uiu1mb4GccQBJ3P2+ke8f8AENBboKtFTqqWbVXJVZwv+RCcuT2GM/WVyynLLori+yeLHCOHXfNdCngnh1i+G0WNlXtXzGXfm280V0lg5xnzfBjqhcNXUWUYXNhwu2OXLrLX3+H2vYR4gMNXwcKtsPUesxznKUm6fP8AhrhhhGKVr9i66Zh0HylxQeeCTHq9RoQiqL1OABk5yftGkrrdQylCD1BmeUpLtGiOKL6Yp4XohqNai3A+UMs2T2nrltrQBV2AGABMPTL5TkpwkkY5iN+bZnkPrM+T83yNsml5qHmPtPM+P6BUuW3T7JYcMo6H/uanmP2+8FqS1tfC2NjncwY04u0dsHm/w7dcn5zvwxHJfrNnyF7r9Z3kL3X6y+4dsL6Yp0zSDpCehm35Kd1+s7yU7r9Yd0OwjD/Bf6TO/BHsfrNzyV7r9Z3kr3X+oTt1nfx0fBpE6dPrT4w6dOnTjjo1otU2nuV1OwO652MVkjnA1aphTp2eg1NulvrrtVcFhuMfvENSqCpjWfTB5wGl1HCTVYf5TbEdvWXuVweFmB3yCOokVDSy7nrXRpaSnCJjVhBtsOk1PDsW+IM7sLF06BQcDBZufLngYnmlJHXElGKcu8SWNyT5KQyKNcHvUsxZsgA9oU3sGbHbpPCprb1/La49jGk8Y1iYA1BI7MAf2mKXhy9M2R8yPtHuK9Q3CMnfEMuoPeeLq8e1K44vLYeox/aNJ/Ebcm064/0vj9pCXh5DRHzIfT2Wl1JFw+Ka635AOVnz+n+I6Q4ZqLlI7MD+82NN/FPhr4V3urY9TWdvoJmyeJk/qXh5cHxZ6k3j/wDCJ+IajFZ329Jmv454fYv8vXVE9nsCn6HEDfrK7shLEIxzUg5+Yko+PJPlFX5Crhh/xR/VKnVn9Uzy2JUsSQMZ+eJXbRPebNH8Wf1SPxjfq+8zmY42A58gwlDY36vlCsSBvNGp+LP6jK/ij3mWbCOcjzD6xtlA32fN506dPpD5k6SJekA2KCMjMMFUDIAztBYUrFwjHkJcUv1BEYq+JmDb4O060lFJXY5gsfSCWkAbtn2hgxCBN+EctpbTgWYLgHftB45YyPYxb9DJUW57Df2k8iAesvUBZkOAcctvSUdijKqn4SdwdxOrk6+LJ4SO/wC0ngY9IfUVJXWr1gqxHQkdILw4+c5FgB3xyAgXKsL4dFeHl3kgdskektcTXq/LX8vYjP3MJcAumDj8xbEDoKBYPM8veSCe5lzvSWPMLsfrIq+IEnmBOpHHcR7mSBnqfrKLuAT3nZIb5wUGxiq22sgpdaCP02EfvNWjWqtSl9fqOPG48oMM55A+2OcxQTxH3hE5n0zFcE+0OpP6byeJ0bZ1DsSBk+T1+sI3iWg/x2XHHUVe3c+886xI5doT/wCpN4oP0PuT+m+viPhof47Lgvfyt/7+8EfEdFk8NzY6ZrxMUbHadF2IMdZpH//Z"/>
          <p:cNvSpPr>
            <a:spLocks noChangeAspect="1" noChangeArrowheads="1"/>
          </p:cNvSpPr>
          <p:nvPr/>
        </p:nvSpPr>
        <p:spPr bwMode="auto">
          <a:xfrm>
            <a:off x="63500" y="-592138"/>
            <a:ext cx="1628775" cy="1219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102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3122" y="411480"/>
            <a:ext cx="5937755" cy="1188720"/>
          </a:xfrm>
        </p:spPr>
        <p:txBody>
          <a:bodyPr>
            <a:normAutofit/>
          </a:bodyPr>
          <a:lstStyle/>
          <a:p>
            <a:r>
              <a:rPr lang="pl-PL" dirty="0"/>
              <a:t>ODBICIE WEWNĘTRZNE ŚWIATŁA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199" y="2288922"/>
            <a:ext cx="8229600" cy="319695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Font typeface="Wingdings 2" pitchFamily="18" charset="2"/>
              <a:buChar char=""/>
            </a:pPr>
            <a:r>
              <a:rPr lang="pl-PL" dirty="0"/>
              <a:t>Na styku dwóch substancji (np. woda i powietrze), promień światła ulega odbiciu lub załamaniu.</a:t>
            </a:r>
          </a:p>
          <a:p>
            <a:pPr>
              <a:spcBef>
                <a:spcPts val="1800"/>
              </a:spcBef>
              <a:buFont typeface="Wingdings 2" pitchFamily="18" charset="2"/>
              <a:buChar char=""/>
            </a:pPr>
            <a:r>
              <a:rPr lang="pl-PL" dirty="0"/>
              <a:t>Przy padaniu promienia świetlnego na granicy jednej substancji (np. wody) pod bardzo małym kątem, następuje jego odbicie i promień pozostaje w tej substancji. Zjawisko to nazywamy odbiciem wewnętrznym.</a:t>
            </a:r>
          </a:p>
          <a:p>
            <a:pPr>
              <a:buFont typeface="Wingdings 2" pitchFamily="18" charset="2"/>
              <a:buChar char=""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339752" y="5301208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ZAPRASZAM DO OBEJRZENIA DOŚWIADCZENIA  2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3122" y="246916"/>
            <a:ext cx="5937755" cy="1188720"/>
          </a:xfrm>
        </p:spPr>
        <p:txBody>
          <a:bodyPr>
            <a:normAutofit/>
          </a:bodyPr>
          <a:lstStyle/>
          <a:p>
            <a:r>
              <a:rPr lang="pl-PL" sz="2200" dirty="0"/>
              <a:t>Doświadczenie 2:</a:t>
            </a:r>
            <a:br>
              <a:rPr lang="pl-PL" sz="2200" dirty="0"/>
            </a:br>
            <a:r>
              <a:rPr lang="pl-PL" dirty="0"/>
              <a:t>,,Świetlna fontanna”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72816"/>
            <a:ext cx="4402832" cy="4536544"/>
          </a:xfrm>
        </p:spPr>
        <p:txBody>
          <a:bodyPr>
            <a:normAutofit/>
          </a:bodyPr>
          <a:lstStyle/>
          <a:p>
            <a:pPr marL="651510" indent="-514350">
              <a:spcBef>
                <a:spcPts val="3600"/>
              </a:spcBef>
              <a:buFont typeface="+mj-lt"/>
              <a:buAutoNum type="arabicPeriod"/>
            </a:pPr>
            <a:r>
              <a:rPr lang="pl-PL" sz="1800" dirty="0"/>
              <a:t>Bierzemy latarkę i dużą plastikową butelkę. Robimy igłą dziurkę w połowie wysokości butelki. Zakrywamy dziurkę palcem i napełniamy butelkę wodą.</a:t>
            </a:r>
          </a:p>
          <a:p>
            <a:pPr marL="651510" indent="-514350">
              <a:spcBef>
                <a:spcPts val="3600"/>
              </a:spcBef>
              <a:buFont typeface="+mj-lt"/>
              <a:buAutoNum type="arabicPeriod"/>
            </a:pPr>
            <a:r>
              <a:rPr lang="pl-PL" sz="1800" dirty="0"/>
              <a:t>Ustawiamy butelkę przed dużym garnkiem. Dziurkę kierujemy do środka garnka. Oświetlamy latarką butelkę od tyłu i odsłaniamy dziurkę. Wypływająca stróżka wody się rozświetli.</a:t>
            </a:r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8368" y="1611431"/>
            <a:ext cx="334837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35211" y="4012269"/>
            <a:ext cx="3310911" cy="2207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426170"/>
          </a:xfrm>
        </p:spPr>
        <p:txBody>
          <a:bodyPr>
            <a:normAutofit/>
          </a:bodyPr>
          <a:lstStyle/>
          <a:p>
            <a:r>
              <a:rPr lang="pl-PL" sz="2000" dirty="0"/>
              <a:t>Doświadczenie 2:</a:t>
            </a:r>
            <a:br>
              <a:rPr lang="pl-PL" sz="2000" dirty="0"/>
            </a:br>
            <a:r>
              <a:rPr lang="pl-PL" dirty="0"/>
              <a:t>,,Świetlna fontanna” </a:t>
            </a:r>
            <a:br>
              <a:rPr lang="pl-PL" dirty="0"/>
            </a:br>
            <a:r>
              <a:rPr lang="pl-PL" sz="2200" dirty="0"/>
              <a:t>(c.d.)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320520"/>
          </a:xfrm>
        </p:spPr>
        <p:txBody>
          <a:bodyPr>
            <a:normAutofit/>
          </a:bodyPr>
          <a:lstStyle/>
          <a:p>
            <a:pPr marL="651510" indent="-514350" algn="ctr">
              <a:spcBef>
                <a:spcPts val="2400"/>
              </a:spcBef>
              <a:buNone/>
            </a:pPr>
            <a:r>
              <a:rPr lang="pl-PL" sz="18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WYJAŚNIENIE:</a:t>
            </a:r>
          </a:p>
          <a:p>
            <a:pPr marL="651510" indent="-514350">
              <a:spcBef>
                <a:spcPts val="2400"/>
              </a:spcBef>
              <a:buNone/>
            </a:pPr>
            <a:r>
              <a:rPr lang="pl-PL" sz="18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l-PL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Można by się spodziewać, że światło latarki przejdzie przez butelkę i opuści ją po drugiej stronie. Tymczasem światło zostaje uwięzione w stróżce wody: odbija się od jej brzegów i razem z nią wpada do zlewu.</a:t>
            </a:r>
            <a:endParaRPr lang="pl-PL" sz="1800" dirty="0">
              <a:solidFill>
                <a:schemeClr val="tx1"/>
              </a:solidFill>
            </a:endParaRPr>
          </a:p>
          <a:p>
            <a:pPr marL="651510" indent="-514350">
              <a:spcBef>
                <a:spcPts val="2400"/>
              </a:spcBef>
              <a:buNone/>
            </a:pPr>
            <a:endParaRPr lang="pl-PL" sz="1800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7" name="Picture 3" descr="E:\TENERYFA 2010\IMG_81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334132"/>
            <a:ext cx="4968552" cy="331236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10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czka">
  <a:themeElements>
    <a:clrScheme name="Paczka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zk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zka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{0DA9F22C-B7FF-1247-B59B-8E5682F256A6}tf10001120</Template>
  <TotalTime>496</TotalTime>
  <Words>542</Words>
  <Application>Microsoft Macintosh PowerPoint</Application>
  <PresentationFormat>Pokaz na ekranie (4:3)</PresentationFormat>
  <Paragraphs>66</Paragraphs>
  <Slides>12</Slides>
  <Notes>12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9" baseType="lpstr">
      <vt:lpstr>Amelia BT</vt:lpstr>
      <vt:lpstr>Arial</vt:lpstr>
      <vt:lpstr>Calibri</vt:lpstr>
      <vt:lpstr>Century Gothic</vt:lpstr>
      <vt:lpstr>Gill Sans MT</vt:lpstr>
      <vt:lpstr>Wingdings 2</vt:lpstr>
      <vt:lpstr>Paczka</vt:lpstr>
      <vt:lpstr>NATURA ŚWIATŁA</vt:lpstr>
      <vt:lpstr>SPIS TREŚCI</vt:lpstr>
      <vt:lpstr>O ŚWIETLE…</vt:lpstr>
      <vt:lpstr>DLACZEGO ŚWIATŁO SIĘ  ROZPRASZA?</vt:lpstr>
      <vt:lpstr>Doświadczenie 1: ,,Niebo i zachód słońca w szklance”</vt:lpstr>
      <vt:lpstr>Doświadczenie 1: ,,Niebo i zachód słońca w szklance” (c.d.)</vt:lpstr>
      <vt:lpstr>ODBICIE WEWNĘTRZNE ŚWIATŁA</vt:lpstr>
      <vt:lpstr>Doświadczenie 2: ,,Świetlna fontanna”</vt:lpstr>
      <vt:lpstr>Doświadczenie 2: ,,Świetlna fontanna”  (c.d.)</vt:lpstr>
      <vt:lpstr>JAK POWSTAJE CIEŃ?</vt:lpstr>
      <vt:lpstr>ŹRÓDŁA INFORMACJI</vt:lpstr>
      <vt:lpstr>KONIEC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 ŚWIATŁA</dc:title>
  <dc:creator>Wiktoria Kołoszczyk</dc:creator>
  <cp:lastModifiedBy>Katarzyna Orska</cp:lastModifiedBy>
  <cp:revision>63</cp:revision>
  <dcterms:created xsi:type="dcterms:W3CDTF">2012-01-28T08:42:43Z</dcterms:created>
  <dcterms:modified xsi:type="dcterms:W3CDTF">2021-01-27T09:05:41Z</dcterms:modified>
</cp:coreProperties>
</file>