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8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716F-90DF-4D1C-AECD-67DCA0D4E5C4}" type="datetimeFigureOut">
              <a:rPr lang="sk-SK" smtClean="0"/>
              <a:t>20. 12. 2021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C629-7D86-4D7F-A4D4-6F6C9936CD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7891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716F-90DF-4D1C-AECD-67DCA0D4E5C4}" type="datetimeFigureOut">
              <a:rPr lang="sk-SK" smtClean="0"/>
              <a:t>20. 12. 2021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C629-7D86-4D7F-A4D4-6F6C9936CD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02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716F-90DF-4D1C-AECD-67DCA0D4E5C4}" type="datetimeFigureOut">
              <a:rPr lang="sk-SK" smtClean="0"/>
              <a:t>20. 12. 2021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C629-7D86-4D7F-A4D4-6F6C9936CD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9217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716F-90DF-4D1C-AECD-67DCA0D4E5C4}" type="datetimeFigureOut">
              <a:rPr lang="sk-SK" smtClean="0"/>
              <a:t>20. 12. 2021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C629-7D86-4D7F-A4D4-6F6C9936CD82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0834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716F-90DF-4D1C-AECD-67DCA0D4E5C4}" type="datetimeFigureOut">
              <a:rPr lang="sk-SK" smtClean="0"/>
              <a:t>20. 12. 2021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C629-7D86-4D7F-A4D4-6F6C9936CD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1496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716F-90DF-4D1C-AECD-67DCA0D4E5C4}" type="datetimeFigureOut">
              <a:rPr lang="sk-SK" smtClean="0"/>
              <a:t>20. 12. 2021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C629-7D86-4D7F-A4D4-6F6C9936CD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9567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716F-90DF-4D1C-AECD-67DCA0D4E5C4}" type="datetimeFigureOut">
              <a:rPr lang="sk-SK" smtClean="0"/>
              <a:t>20. 12. 2021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C629-7D86-4D7F-A4D4-6F6C9936CD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4155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716F-90DF-4D1C-AECD-67DCA0D4E5C4}" type="datetimeFigureOut">
              <a:rPr lang="sk-SK" smtClean="0"/>
              <a:t>20. 12. 2021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C629-7D86-4D7F-A4D4-6F6C9936CD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6459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716F-90DF-4D1C-AECD-67DCA0D4E5C4}" type="datetimeFigureOut">
              <a:rPr lang="sk-SK" smtClean="0"/>
              <a:t>20. 12. 2021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C629-7D86-4D7F-A4D4-6F6C9936CD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236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716F-90DF-4D1C-AECD-67DCA0D4E5C4}" type="datetimeFigureOut">
              <a:rPr lang="sk-SK" smtClean="0"/>
              <a:t>20. 12. 2021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C629-7D86-4D7F-A4D4-6F6C9936CD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030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716F-90DF-4D1C-AECD-67DCA0D4E5C4}" type="datetimeFigureOut">
              <a:rPr lang="sk-SK" smtClean="0"/>
              <a:t>20. 12. 2021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C629-7D86-4D7F-A4D4-6F6C9936CD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356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716F-90DF-4D1C-AECD-67DCA0D4E5C4}" type="datetimeFigureOut">
              <a:rPr lang="sk-SK" smtClean="0"/>
              <a:t>20. 12. 2021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C629-7D86-4D7F-A4D4-6F6C9936CD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719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716F-90DF-4D1C-AECD-67DCA0D4E5C4}" type="datetimeFigureOut">
              <a:rPr lang="sk-SK" smtClean="0"/>
              <a:t>20. 12. 2021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C629-7D86-4D7F-A4D4-6F6C9936CD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106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716F-90DF-4D1C-AECD-67DCA0D4E5C4}" type="datetimeFigureOut">
              <a:rPr lang="sk-SK" smtClean="0"/>
              <a:t>20. 12. 2021</a:t>
            </a:fld>
            <a:endParaRPr lang="sk-SK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C629-7D86-4D7F-A4D4-6F6C9936CD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106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716F-90DF-4D1C-AECD-67DCA0D4E5C4}" type="datetimeFigureOut">
              <a:rPr lang="sk-SK" smtClean="0"/>
              <a:t>20. 12. 2021</a:t>
            </a:fld>
            <a:endParaRPr lang="sk-SK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C629-7D86-4D7F-A4D4-6F6C9936CD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388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716F-90DF-4D1C-AECD-67DCA0D4E5C4}" type="datetimeFigureOut">
              <a:rPr lang="sk-SK" smtClean="0"/>
              <a:t>20. 12. 2021</a:t>
            </a:fld>
            <a:endParaRPr lang="sk-SK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C629-7D86-4D7F-A4D4-6F6C9936CD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572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716F-90DF-4D1C-AECD-67DCA0D4E5C4}" type="datetimeFigureOut">
              <a:rPr lang="sk-SK" smtClean="0"/>
              <a:t>20. 12. 2021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C629-7D86-4D7F-A4D4-6F6C9936CD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548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E8E716F-90DF-4D1C-AECD-67DCA0D4E5C4}" type="datetimeFigureOut">
              <a:rPr lang="sk-SK" smtClean="0"/>
              <a:t>20. 12. 2021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EC629-7D86-4D7F-A4D4-6F6C9936CD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24222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fif"/><Relationship Id="rId4" Type="http://schemas.openxmlformats.org/officeDocument/2006/relationships/image" Target="../media/image12.jf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2B9C4C-60CE-4C30-98E0-3F0F8CF756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Vzduch</a:t>
            </a:r>
            <a:br>
              <a:rPr lang="sk-SK" dirty="0"/>
            </a:b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F143118-FCAA-4D9F-84FF-48A0C8DE90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Ing. </a:t>
            </a:r>
            <a:r>
              <a:rPr lang="sk-SK" dirty="0" err="1"/>
              <a:t>ŠereŠová</a:t>
            </a:r>
            <a:r>
              <a:rPr lang="sk-SK" dirty="0"/>
              <a:t> Viera</a:t>
            </a:r>
          </a:p>
        </p:txBody>
      </p:sp>
    </p:spTree>
    <p:extLst>
      <p:ext uri="{BB962C8B-B14F-4D97-AF65-F5344CB8AC3E}">
        <p14:creationId xmlns:p14="http://schemas.microsoft.com/office/powerpoint/2010/main" val="131191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2665A-8BD6-4BC5-A85D-721485C55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Ozónová vrstva - poškodzovanie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144A024-2579-4093-81E7-3E9905D59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Ozónová diera nad Antarktídou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456C9199-141D-4767-A1F4-35B0BE9FA1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147" y="3324116"/>
            <a:ext cx="4910915" cy="275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92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2DC866-0C5F-4155-9297-16B429629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rgbClr val="FFC000"/>
                </a:solidFill>
              </a:rPr>
              <a:t>Skleníkový efekt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FD033E-BE14-4CBA-9BBA-884FC32F6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200" dirty="0"/>
              <a:t>Skleníkové plyny </a:t>
            </a:r>
          </a:p>
          <a:p>
            <a:pPr>
              <a:buFontTx/>
              <a:buChar char="-"/>
            </a:pPr>
            <a:r>
              <a:rPr lang="sk-SK" sz="2800" dirty="0">
                <a:solidFill>
                  <a:srgbClr val="FF0000"/>
                </a:solidFill>
              </a:rPr>
              <a:t>oxid uhličitý 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FF0000"/>
                </a:solidFill>
              </a:rPr>
              <a:t>      </a:t>
            </a:r>
            <a:r>
              <a:rPr lang="sk-SK" sz="2800" dirty="0"/>
              <a:t>vzniká pri spaľovaní palív a pri hnití</a:t>
            </a:r>
          </a:p>
          <a:p>
            <a:pPr>
              <a:buFontTx/>
              <a:buChar char="-"/>
            </a:pPr>
            <a:r>
              <a:rPr lang="sk-SK" sz="2800" dirty="0">
                <a:solidFill>
                  <a:srgbClr val="FF0000"/>
                </a:solidFill>
              </a:rPr>
              <a:t>Metán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FF0000"/>
                </a:solidFill>
              </a:rPr>
              <a:t>     </a:t>
            </a:r>
            <a:r>
              <a:rPr lang="sk-SK" sz="2800" dirty="0"/>
              <a:t> produkuje ho hovädzí dobytok</a:t>
            </a:r>
          </a:p>
          <a:p>
            <a:pPr marL="0" indent="0">
              <a:buNone/>
            </a:pPr>
            <a:r>
              <a:rPr lang="sk-SK" sz="2800" dirty="0"/>
              <a:t>- </a:t>
            </a:r>
            <a:r>
              <a:rPr lang="sk-SK" sz="2800" dirty="0">
                <a:solidFill>
                  <a:srgbClr val="FF0000"/>
                </a:solidFill>
              </a:rPr>
              <a:t>vodná para</a:t>
            </a:r>
          </a:p>
          <a:p>
            <a:r>
              <a:rPr lang="sk-SK" sz="3200" dirty="0"/>
              <a:t>Globálne otepľovanie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D0D3503E-4643-4F51-A048-7CA261609B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428" y="3666932"/>
            <a:ext cx="3907636" cy="256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73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16847-4EAF-45AA-AF38-807E9B83F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Ďakujem za pozornosť  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BECDCCED-EF48-49F7-B707-763E1D933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629" y="2357437"/>
            <a:ext cx="2464933" cy="246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5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61956-9355-4825-B1AA-2953E1FA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rgbClr val="0070C0"/>
                </a:solidFill>
              </a:rPr>
              <a:t>Čo je vzduch?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8F88B5-DED6-42D1-BD6B-DC7B98C85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>
                <a:solidFill>
                  <a:srgbClr val="00B050"/>
                </a:solidFill>
              </a:rPr>
              <a:t>Zmes plynov</a:t>
            </a:r>
          </a:p>
          <a:p>
            <a:r>
              <a:rPr lang="sk-SK" sz="3600" dirty="0">
                <a:solidFill>
                  <a:srgbClr val="00B050"/>
                </a:solidFill>
              </a:rPr>
              <a:t>Tvorí plynný obal Zeme</a:t>
            </a:r>
          </a:p>
          <a:p>
            <a:r>
              <a:rPr lang="sk-SK" sz="3600" dirty="0">
                <a:solidFill>
                  <a:srgbClr val="00B050"/>
                </a:solidFill>
              </a:rPr>
              <a:t>Nevyhnutný na dýchanie</a:t>
            </a:r>
          </a:p>
          <a:p>
            <a:endParaRPr lang="sk-SK" sz="3200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9E850418-0033-4367-81E1-E21D8505E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975" y="2509936"/>
            <a:ext cx="3491648" cy="366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12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E5E35-7D82-4CCE-AB73-4A3AC581B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rgbClr val="0070C0"/>
                </a:solidFill>
              </a:rPr>
              <a:t>Zloženie vzduchu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F0090A1-1455-4925-94A2-F648E52B6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707685"/>
            <a:ext cx="8946541" cy="4195481"/>
          </a:xfrm>
        </p:spPr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sz="3200" dirty="0">
                <a:solidFill>
                  <a:srgbClr val="00B050"/>
                </a:solidFill>
              </a:rPr>
              <a:t>Dusík</a:t>
            </a:r>
            <a:r>
              <a:rPr lang="sk-SK" sz="3200" dirty="0"/>
              <a:t>  - 78 % vzduchu , stavebný prvok bielkovín</a:t>
            </a:r>
          </a:p>
          <a:p>
            <a:pPr marL="0" indent="0">
              <a:buNone/>
            </a:pPr>
            <a:r>
              <a:rPr lang="sk-SK" sz="3200" dirty="0">
                <a:solidFill>
                  <a:srgbClr val="0070C0"/>
                </a:solidFill>
              </a:rPr>
              <a:t>Kyslík</a:t>
            </a:r>
            <a:r>
              <a:rPr lang="sk-SK" sz="3200" dirty="0"/>
              <a:t> – 21%  vzduchu, nevyhnutný na dýchanie</a:t>
            </a:r>
          </a:p>
          <a:p>
            <a:pPr marL="0" indent="0">
              <a:buNone/>
            </a:pPr>
            <a:r>
              <a:rPr lang="sk-SK" sz="3200" dirty="0">
                <a:solidFill>
                  <a:srgbClr val="FFC000"/>
                </a:solidFill>
              </a:rPr>
              <a:t>Oxid uhličitý, vodná para, </a:t>
            </a:r>
          </a:p>
          <a:p>
            <a:pPr marL="0" indent="0">
              <a:buNone/>
            </a:pPr>
            <a:r>
              <a:rPr lang="sk-SK" sz="3200" dirty="0">
                <a:solidFill>
                  <a:srgbClr val="FFC000"/>
                </a:solidFill>
              </a:rPr>
              <a:t>argón – 1 %</a:t>
            </a:r>
          </a:p>
          <a:p>
            <a:pPr marL="0" indent="0">
              <a:buNone/>
            </a:pPr>
            <a:endParaRPr lang="sk-SK" sz="3200" dirty="0"/>
          </a:p>
          <a:p>
            <a:endParaRPr lang="sk-SK" dirty="0"/>
          </a:p>
        </p:txBody>
      </p:sp>
      <p:pic>
        <p:nvPicPr>
          <p:cNvPr id="6" name="Zástupný objekt pre obsah 4">
            <a:extLst>
              <a:ext uri="{FF2B5EF4-FFF2-40B4-BE49-F238E27FC236}">
                <a16:creationId xmlns:a16="http://schemas.microsoft.com/office/drawing/2014/main" id="{76B2AB7C-3661-4E6E-8CC1-8AF94C74F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454" y="3837177"/>
            <a:ext cx="2872521" cy="206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57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D9FDF-736B-4D16-BDA1-9BD14E16B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rgbClr val="0070C0"/>
                </a:solidFill>
              </a:rPr>
              <a:t>Vzduch ako prírodná surovina</a:t>
            </a:r>
          </a:p>
        </p:txBody>
      </p:sp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id="{F3A54430-69DC-4377-B0E9-BF4C1DC4B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Postup spracovania vzduchu</a:t>
            </a:r>
          </a:p>
          <a:p>
            <a:pPr marL="457200" indent="-457200">
              <a:buAutoNum type="arabicParenR"/>
            </a:pPr>
            <a:r>
              <a:rPr lang="sk-SK" sz="2800" dirty="0"/>
              <a:t>Vzduch sa stlačí</a:t>
            </a:r>
          </a:p>
          <a:p>
            <a:pPr marL="457200" indent="-457200">
              <a:buAutoNum type="arabicParenR"/>
            </a:pPr>
            <a:r>
              <a:rPr lang="sk-SK" sz="2800" dirty="0"/>
              <a:t>Stlačením sa zohreje na vysokú teplotu</a:t>
            </a:r>
          </a:p>
          <a:p>
            <a:pPr marL="457200" indent="-457200">
              <a:buAutoNum type="arabicParenR"/>
            </a:pPr>
            <a:r>
              <a:rPr lang="sk-SK" sz="2800" dirty="0"/>
              <a:t>Prudko sa ochladí a skvapalní</a:t>
            </a:r>
          </a:p>
          <a:p>
            <a:pPr marL="457200" indent="-457200">
              <a:buAutoNum type="arabicParenR"/>
            </a:pPr>
            <a:r>
              <a:rPr lang="sk-SK" sz="2800" dirty="0"/>
              <a:t>Skvapalnený vzduch sa destiluje</a:t>
            </a:r>
          </a:p>
          <a:p>
            <a:pPr marL="457200" indent="-457200">
              <a:buAutoNum type="arabicParenR"/>
            </a:pPr>
            <a:r>
              <a:rPr lang="sk-SK" sz="2800" dirty="0"/>
              <a:t>Destiláciou sa oddelí dusík a kyslík</a:t>
            </a:r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BD0DD13C-CA3D-4385-B83A-AECF0EF0BF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526" y="2155556"/>
            <a:ext cx="1485219" cy="1485219"/>
          </a:xfrm>
          <a:prstGeom prst="rect">
            <a:avLst/>
          </a:prstGeom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5FD9A128-E13A-4C4E-878C-F883C1817B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182" y="3840446"/>
            <a:ext cx="1553564" cy="155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42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C6CFF4-E13F-40ED-A58B-D1009C0A3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Znečistenie vzduchu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B7BC0A2-932D-4BF1-A054-4B799EDAE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 </a:t>
            </a:r>
            <a:r>
              <a:rPr lang="sk-SK" sz="3200" dirty="0"/>
              <a:t>výfukové plyny</a:t>
            </a:r>
          </a:p>
          <a:p>
            <a:r>
              <a:rPr lang="sk-SK" sz="3200" dirty="0"/>
              <a:t>energetika</a:t>
            </a:r>
          </a:p>
          <a:p>
            <a:r>
              <a:rPr lang="sk-SK" sz="3200" dirty="0"/>
              <a:t>skládky</a:t>
            </a:r>
          </a:p>
          <a:p>
            <a:r>
              <a:rPr lang="sk-SK" sz="3200" dirty="0"/>
              <a:t>poľnohospodárstvo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6BE3DF1-E9DE-49C1-9282-01965B4A73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284" y="4631578"/>
            <a:ext cx="3166845" cy="1773433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AFD2A9FF-9FA8-451C-931C-0B429F4C75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582" y="3876829"/>
            <a:ext cx="2980242" cy="1976030"/>
          </a:xfrm>
          <a:prstGeom prst="rect">
            <a:avLst/>
          </a:prstGeom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6F769187-8C9E-42FF-ABAC-7B2F70CD87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294" y="3792261"/>
            <a:ext cx="3223610" cy="2145166"/>
          </a:xfrm>
          <a:prstGeom prst="rect">
            <a:avLst/>
          </a:prstGeom>
        </p:spPr>
      </p:pic>
      <p:pic>
        <p:nvPicPr>
          <p:cNvPr id="13" name="Obrázok 12">
            <a:extLst>
              <a:ext uri="{FF2B5EF4-FFF2-40B4-BE49-F238E27FC236}">
                <a16:creationId xmlns:a16="http://schemas.microsoft.com/office/drawing/2014/main" id="{94580EB7-CB5A-49B7-8DD6-E9BF2E6926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125" y="1763014"/>
            <a:ext cx="3468534" cy="188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8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9E49DA-699D-4128-8A48-26FB988A7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Dôsledky znečistenia vzduchu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8D9C302-80AB-45FB-BE18-5B77EAE83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solidFill>
                  <a:schemeClr val="accent4">
                    <a:lumMod val="75000"/>
                  </a:schemeClr>
                </a:solidFill>
              </a:rPr>
              <a:t>Smog</a:t>
            </a:r>
          </a:p>
          <a:p>
            <a:r>
              <a:rPr lang="sk-SK" sz="3200" dirty="0">
                <a:solidFill>
                  <a:srgbClr val="FF0000"/>
                </a:solidFill>
              </a:rPr>
              <a:t>Kyslé dažde</a:t>
            </a:r>
          </a:p>
          <a:p>
            <a:r>
              <a:rPr lang="sk-SK" sz="3200" dirty="0">
                <a:solidFill>
                  <a:srgbClr val="00B0F0"/>
                </a:solidFill>
              </a:rPr>
              <a:t>Porušovanie ozónovej vrstvy</a:t>
            </a:r>
          </a:p>
          <a:p>
            <a:r>
              <a:rPr lang="sk-SK" sz="3200" dirty="0">
                <a:solidFill>
                  <a:srgbClr val="FFC000"/>
                </a:solidFill>
              </a:rPr>
              <a:t>Skleníkový efekt</a:t>
            </a:r>
          </a:p>
        </p:txBody>
      </p:sp>
    </p:spTree>
    <p:extLst>
      <p:ext uri="{BB962C8B-B14F-4D97-AF65-F5344CB8AC3E}">
        <p14:creationId xmlns:p14="http://schemas.microsoft.com/office/powerpoint/2010/main" val="198205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D84DA0-E112-4F24-89AD-8F7FB8F5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chemeClr val="tx1">
                    <a:lumMod val="50000"/>
                  </a:schemeClr>
                </a:solidFill>
              </a:rPr>
              <a:t>Smog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E365D52-9751-4751-B944-DFDEA5DA7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r>
              <a:rPr lang="sk-SK" sz="3200" dirty="0"/>
              <a:t>Dym, hmla a výfukové plyny</a:t>
            </a:r>
          </a:p>
          <a:p>
            <a:endParaRPr lang="sk-SK" sz="3200" dirty="0"/>
          </a:p>
          <a:p>
            <a:r>
              <a:rPr lang="sk-SK" sz="3200" dirty="0"/>
              <a:t>Výskyt – veľké mestá</a:t>
            </a:r>
          </a:p>
          <a:p>
            <a:endParaRPr lang="sk-SK" sz="3200" dirty="0"/>
          </a:p>
          <a:p>
            <a:r>
              <a:rPr lang="sk-SK" sz="3200" dirty="0"/>
              <a:t>Dýchacie problémy</a:t>
            </a:r>
          </a:p>
          <a:p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06205B42-EC7A-4635-A0B2-F53D6C9BA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656" y="3116424"/>
            <a:ext cx="4581331" cy="320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9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B89A2F-8A28-4B0B-A1E8-2C968685D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rgbClr val="FF0000"/>
                </a:solidFill>
              </a:rPr>
              <a:t>Kyslé dažde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E9F38D4-1B85-40A1-A6F6-32C0FA2B8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Vznikajú rozpúšťaním oxidov síry a dusíka </a:t>
            </a:r>
            <a:r>
              <a:rPr lang="sk-SK" sz="3200"/>
              <a:t>v zrážkovej vode</a:t>
            </a:r>
            <a:endParaRPr lang="sk-SK" sz="3200" dirty="0"/>
          </a:p>
          <a:p>
            <a:r>
              <a:rPr lang="sk-SK" sz="3200" dirty="0"/>
              <a:t>Poškodzujú rastliny</a:t>
            </a:r>
          </a:p>
          <a:p>
            <a:r>
              <a:rPr lang="sk-SK" sz="3200" dirty="0"/>
              <a:t>Ohrozujú živočíchy</a:t>
            </a:r>
          </a:p>
          <a:p>
            <a:r>
              <a:rPr lang="sk-SK" sz="3200" dirty="0"/>
              <a:t>Ničia obklady budov </a:t>
            </a:r>
          </a:p>
          <a:p>
            <a:r>
              <a:rPr lang="sk-SK" sz="3200" dirty="0"/>
              <a:t>Poškodzujú sochy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E6A0FA0A-EC44-4D14-83F5-3E630916EB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327" y="2745865"/>
            <a:ext cx="4851918" cy="328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16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021AB9-28AD-48AE-A3C2-80C3E7C46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rgbClr val="00B0F0"/>
                </a:solidFill>
              </a:rPr>
              <a:t>Porušovanie ozónovej vrstvy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E810055-8517-40CB-A6A3-C1D187A0D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Ozón zabraňuje  prenikaniu škodlivého žiarenia</a:t>
            </a:r>
          </a:p>
          <a:p>
            <a:r>
              <a:rPr lang="sk-SK" sz="3200" dirty="0"/>
              <a:t>Porušená ozónová vrstva – ozónová diera</a:t>
            </a:r>
          </a:p>
          <a:p>
            <a:r>
              <a:rPr lang="sk-SK" sz="3200" dirty="0"/>
              <a:t>Spôsobuje poškodenie zraku </a:t>
            </a:r>
          </a:p>
          <a:p>
            <a:r>
              <a:rPr lang="sk-SK" sz="3200" dirty="0"/>
              <a:t>Výskyt rakoviny kože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0174F809-AF38-4E98-9A33-CE37440137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548" y="4383922"/>
            <a:ext cx="4428274" cy="221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15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n">
  <a:themeElements>
    <a:clrScheme name="Ió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ó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ó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</TotalTime>
  <Words>189</Words>
  <Application>Microsoft Office PowerPoint</Application>
  <PresentationFormat>Širokouhlá</PresentationFormat>
  <Paragraphs>58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Ión</vt:lpstr>
      <vt:lpstr>Vzduch </vt:lpstr>
      <vt:lpstr>Čo je vzduch?</vt:lpstr>
      <vt:lpstr>Zloženie vzduchu</vt:lpstr>
      <vt:lpstr>Vzduch ako prírodná surovina</vt:lpstr>
      <vt:lpstr>Znečistenie vzduchu</vt:lpstr>
      <vt:lpstr>Dôsledky znečistenia vzduchu</vt:lpstr>
      <vt:lpstr>Smog </vt:lpstr>
      <vt:lpstr>Kyslé dažde</vt:lpstr>
      <vt:lpstr>Porušovanie ozónovej vrstvy</vt:lpstr>
      <vt:lpstr>Ozónová vrstva - poškodzovanie</vt:lpstr>
      <vt:lpstr>Skleníkový efekt</vt:lpstr>
      <vt:lpstr>Ďakujem za pozornosť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Vzduch </dc:title>
  <dc:creator>HP</dc:creator>
  <cp:lastModifiedBy>HP</cp:lastModifiedBy>
  <cp:revision>2</cp:revision>
  <dcterms:created xsi:type="dcterms:W3CDTF">2021-12-19T20:49:01Z</dcterms:created>
  <dcterms:modified xsi:type="dcterms:W3CDTF">2021-12-20T15:24:40Z</dcterms:modified>
</cp:coreProperties>
</file>