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2"/>
  </p:notesMasterIdLst>
  <p:handoutMasterIdLst>
    <p:handoutMasterId r:id="rId23"/>
  </p:handoutMasterIdLst>
  <p:sldIdLst>
    <p:sldId id="257" r:id="rId5"/>
    <p:sldId id="262" r:id="rId6"/>
    <p:sldId id="263" r:id="rId7"/>
    <p:sldId id="264" r:id="rId8"/>
    <p:sldId id="267" r:id="rId9"/>
    <p:sldId id="266" r:id="rId10"/>
    <p:sldId id="265" r:id="rId11"/>
    <p:sldId id="268" r:id="rId12"/>
    <p:sldId id="269" r:id="rId13"/>
    <p:sldId id="270" r:id="rId14"/>
    <p:sldId id="274" r:id="rId15"/>
    <p:sldId id="275" r:id="rId16"/>
    <p:sldId id="276" r:id="rId17"/>
    <p:sldId id="281" r:id="rId18"/>
    <p:sldId id="277" r:id="rId19"/>
    <p:sldId id="284" r:id="rId20"/>
    <p:sldId id="283" r:id="rId21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ávid Lorenc" initials="DL" lastIdx="1" clrIdx="0">
    <p:extLst>
      <p:ext uri="{19B8F6BF-5375-455C-9EA6-DF929625EA0E}">
        <p15:presenceInfo xmlns:p15="http://schemas.microsoft.com/office/powerpoint/2012/main" userId="S::davidlorenc@zspr.sk::69a0e69c-c99b-4ac7-86a6-08807dd9fbb0" providerId="AD"/>
      </p:ext>
    </p:extLst>
  </p:cmAuthor>
  <p:cmAuthor id="2" name="Anna Fazekašová" initials="AF" lastIdx="1" clrIdx="1">
    <p:extLst>
      <p:ext uri="{19B8F6BF-5375-455C-9EA6-DF929625EA0E}">
        <p15:presenceInfo xmlns:p15="http://schemas.microsoft.com/office/powerpoint/2012/main" userId="810baa6f6ddd4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00"/>
    <a:srgbClr val="DB052C"/>
    <a:srgbClr val="F2F2F2"/>
    <a:srgbClr val="F68C80"/>
    <a:srgbClr val="FFC000"/>
    <a:srgbClr val="969696"/>
    <a:srgbClr val="E0131E"/>
    <a:srgbClr val="344529"/>
    <a:srgbClr val="2B3922"/>
    <a:srgbClr val="2E3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4C18270-B03E-4E37-8B92-769FB79A5067}" type="datetime1">
              <a:rPr lang="cs-CZ" smtClean="0"/>
              <a:t>20.12.2021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DBC13A7-E4AC-437F-AEF3-C4AF7FB59D8A}" type="datetime1">
              <a:rPr lang="cs-CZ" smtClean="0"/>
              <a:t>20.12.2021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Obdélní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Obdélní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Obdélní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Zástupný symbol pro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962437A-69DF-4FC4-82E7-095787E88CA2}" type="datetime1">
              <a:rPr lang="cs-CZ" smtClean="0"/>
              <a:t>20.12.2021</a:t>
            </a:fld>
            <a:endParaRPr lang="en-US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C5B914-8B12-4555-B381-C9C72B2408B7}" type="datetime1">
              <a:rPr lang="cs-CZ" smtClean="0"/>
              <a:t>20.12.2021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8ACA46-9028-4D5D-8730-99171FAE3F06}" type="datetime1">
              <a:rPr lang="cs-CZ" smtClean="0"/>
              <a:t>20.12.2021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2AC929-901E-466E-BE68-07E756E2CD9A}" type="datetime1">
              <a:rPr lang="cs-CZ" smtClean="0"/>
              <a:t>20.12.2021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Obdélní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Obdélní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Obdélní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8CF5898F-43A4-4623-95FA-D301F8EA43EB}" type="datetime1">
              <a:rPr lang="cs-CZ" smtClean="0"/>
              <a:t>20.12.2021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C62D49-C56C-41BE-AB9D-F32C0FDB497F}" type="datetime1">
              <a:rPr lang="cs-CZ" smtClean="0"/>
              <a:t>20.12.2021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71B7C9-1526-4531-B1BE-04E9A37FA2CE}" type="datetime1">
              <a:rPr lang="cs-CZ" smtClean="0"/>
              <a:t>20.12.2021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E9C2DB-08C5-4A26-B491-AB99DD10A99E}" type="datetime1">
              <a:rPr lang="cs-CZ" smtClean="0"/>
              <a:t>20.12.2021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FBE077-9F05-484F-8622-4E9E9067A7C5}" type="datetime1">
              <a:rPr lang="cs-CZ" smtClean="0"/>
              <a:t>20.12.2021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6AB81B4-CE35-4C47-882C-8A3F92B5FFD6}" type="datetime1">
              <a:rPr lang="cs-CZ" smtClean="0"/>
              <a:t>20.12.2021</a:t>
            </a:fld>
            <a:endParaRPr lang="en-US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6F24F85-89C9-4554-BB3D-C9F75BD57326}" type="datetime1">
              <a:rPr lang="cs-CZ" smtClean="0"/>
              <a:t>20.12.2021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6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Obdélní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Obdélní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" dirty="0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39C23-9424-4615-9F2F-4DF01B7F951B}" type="datetime1">
              <a:rPr lang="cs-CZ" smtClean="0"/>
              <a:t>20.12.2021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CA07AF9-3AEB-49CC-8131-A64B3EE87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975104"/>
            <a:ext cx="12192000" cy="6858000"/>
          </a:xfrm>
          <a:prstGeom prst="rect">
            <a:avLst/>
          </a:prstGeom>
        </p:spPr>
      </p:pic>
      <p:sp>
        <p:nvSpPr>
          <p:cNvPr id="82" name="Obdélník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Obdélník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cs" sz="4400" dirty="0">
                <a:solidFill>
                  <a:schemeClr val="tx1"/>
                </a:solidFill>
              </a:rPr>
              <a:t>Nemecko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cs" dirty="0">
                <a:solidFill>
                  <a:schemeClr val="tx1"/>
                </a:solidFill>
              </a:rPr>
              <a:t>Mgr. Jozef Ceľuch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AE817-9E47-4834-A9BD-440DD464A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EB2CBCB-61BE-4DF3-952D-CC5AED3E4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r="3199"/>
          <a:stretch/>
        </p:blipFill>
        <p:spPr>
          <a:xfrm>
            <a:off x="0" y="0"/>
            <a:ext cx="12192000" cy="6858001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4D6F55-ABB0-452A-931F-324A14D5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2AC929-901E-466E-BE68-07E756E2CD9A}" type="datetime1">
              <a:rPr lang="cs-CZ" smtClean="0"/>
              <a:t>20.12.2021</a:t>
            </a:fld>
            <a:endParaRPr lang="en-US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A9038CB-7DA1-4EEF-8C2F-17E40D0D37B7}"/>
              </a:ext>
            </a:extLst>
          </p:cNvPr>
          <p:cNvSpPr txBox="1"/>
          <p:nvPr/>
        </p:nvSpPr>
        <p:spPr>
          <a:xfrm>
            <a:off x="9976513" y="273262"/>
            <a:ext cx="221548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/>
              <a:t>Vulkanické </a:t>
            </a:r>
            <a:r>
              <a:rPr lang="sk-SK" dirty="0" err="1"/>
              <a:t>maare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16298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AD637E-09B3-412A-AEF7-94F1598F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Poľnohospodárstvo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B807B9-2C21-4C16-8E00-39DBF1742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/>
              <a:t>chov hovädzieho dobytku (najmä S), ošípaných (najviac v Európe) a oviec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0C5DC1E-DED9-45C5-BB53-B5C63E057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92" y="2699718"/>
            <a:ext cx="3493095" cy="334195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59866B3-4000-4156-90DE-A49BD4552BCA}"/>
              </a:ext>
            </a:extLst>
          </p:cNvPr>
          <p:cNvSpPr txBox="1"/>
          <p:nvPr/>
        </p:nvSpPr>
        <p:spPr>
          <a:xfrm>
            <a:off x="8162092" y="6041670"/>
            <a:ext cx="349309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Hustota fariem s ošípanými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042653E-2B8A-43FE-A85B-8C5F0CD91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43" y="2863386"/>
            <a:ext cx="7228763" cy="301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7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43A6E-7712-4776-A00B-82DC4E66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Priemysel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B3DCDC-4BF1-4F76-8AF0-F93566670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274490" cy="3849624"/>
          </a:xfrm>
        </p:spPr>
        <p:txBody>
          <a:bodyPr>
            <a:normAutofit/>
          </a:bodyPr>
          <a:lstStyle/>
          <a:p>
            <a:r>
              <a:rPr lang="sk-SK" sz="2000" dirty="0"/>
              <a:t>základ vyspelosti Nemecka, rozvinuté všetky odvetvia, najlepšia ekonomika v EU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6592053-0971-475A-BCA6-4241DEC1E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6" y="2689984"/>
            <a:ext cx="4655024" cy="370014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414C6B5-CE46-457F-8A88-3E32FDF1B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60" y="2689984"/>
            <a:ext cx="4000000" cy="260952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C1051E4-CAAA-4AA1-82B8-CC56471D4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210" y="2689984"/>
            <a:ext cx="1059975" cy="1984973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89E94886-87B2-4E8A-B62D-0B9655C7E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04996" y="4863069"/>
            <a:ext cx="2175681" cy="34593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CFF5791-808D-4112-BD7D-0D69FA7221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5" b="27237"/>
          <a:stretch/>
        </p:blipFill>
        <p:spPr>
          <a:xfrm>
            <a:off x="5705101" y="681155"/>
            <a:ext cx="3359215" cy="114942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A641F49-E017-45C6-B0FC-078091550D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10" y="847873"/>
            <a:ext cx="1739780" cy="982704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92E9C2DD-359C-4915-A403-6CEFDBFA7C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94" y="5420227"/>
            <a:ext cx="2632346" cy="93228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7E63FA4B-1FBF-42A9-9AB1-3A894DA96D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525" y="5346875"/>
            <a:ext cx="3239589" cy="1078992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25890C43-F8FF-4743-BE5D-3414D15A51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96" y="614890"/>
            <a:ext cx="2044568" cy="13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00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823C9-100C-4EB9-A6C5-1C23C03D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E4C602A-6C40-41E0-A7DD-28B18C4C1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951CDB-E7CD-46D9-88E0-AE6C7600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2AC929-901E-466E-BE68-07E756E2CD9A}" type="datetime1">
              <a:rPr lang="cs-CZ" smtClean="0"/>
              <a:t>20.12.2021</a:t>
            </a:fld>
            <a:endParaRPr lang="en-US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F69B698-8F2F-42F1-938A-DC369AE71205}"/>
              </a:ext>
            </a:extLst>
          </p:cNvPr>
          <p:cNvSpPr txBox="1"/>
          <p:nvPr/>
        </p:nvSpPr>
        <p:spPr>
          <a:xfrm>
            <a:off x="8461612" y="0"/>
            <a:ext cx="373038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/>
              <a:t>mesto </a:t>
            </a:r>
            <a:r>
              <a:rPr lang="sk-SK" dirty="0" err="1"/>
              <a:t>Wolfsburg</a:t>
            </a:r>
            <a:r>
              <a:rPr lang="sk-SK" dirty="0"/>
              <a:t> - Volkswagen</a:t>
            </a:r>
          </a:p>
        </p:txBody>
      </p:sp>
    </p:spTree>
    <p:extLst>
      <p:ext uri="{BB962C8B-B14F-4D97-AF65-F5344CB8AC3E}">
        <p14:creationId xmlns:p14="http://schemas.microsoft.com/office/powerpoint/2010/main" val="1723761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B4CD0-3877-4E16-A0AF-DD4F9D95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1" y="438978"/>
            <a:ext cx="10058400" cy="1371600"/>
          </a:xfrm>
        </p:spPr>
        <p:txBody>
          <a:bodyPr/>
          <a:lstStyle/>
          <a:p>
            <a:r>
              <a:rPr lang="sk-SK" dirty="0"/>
              <a:t>Obyvateľstvo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344990-7F1F-4B6A-B9B9-2C9152272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21" y="1596954"/>
            <a:ext cx="10058400" cy="3849624"/>
          </a:xfrm>
        </p:spPr>
        <p:txBody>
          <a:bodyPr>
            <a:normAutofit/>
          </a:bodyPr>
          <a:lstStyle/>
          <a:p>
            <a:r>
              <a:rPr lang="sk-SK" sz="2000" dirty="0"/>
              <a:t>jazyk: nemčina</a:t>
            </a:r>
          </a:p>
          <a:p>
            <a:r>
              <a:rPr lang="sk-SK" sz="2000" dirty="0"/>
              <a:t>početná turecká menšina</a:t>
            </a:r>
          </a:p>
          <a:p>
            <a:r>
              <a:rPr lang="sk-SK" sz="2000" dirty="0"/>
              <a:t>najväčší prírastok migrantov v EÚ</a:t>
            </a:r>
          </a:p>
          <a:p>
            <a:r>
              <a:rPr lang="sk-SK" sz="2000" dirty="0"/>
              <a:t>1/3 rímskokatolíci, 1/3 protestanti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1263180-971B-41CF-B148-7896693EC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456" y="3602671"/>
            <a:ext cx="2820539" cy="31283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F74FF4C-4462-445E-98B9-899906A5D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" y="3521766"/>
            <a:ext cx="4647523" cy="29622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5C7A41E-2D87-41C7-8CF6-14F95E5AF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218" y="92766"/>
            <a:ext cx="3336545" cy="355158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FC9B1EF-3972-476A-AFE7-F600306409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7"/>
          <a:stretch/>
        </p:blipFill>
        <p:spPr>
          <a:xfrm>
            <a:off x="5691807" y="48018"/>
            <a:ext cx="3083411" cy="351496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5F6FF7D-67D6-4453-8B30-68C3D9B06D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2" b="9354"/>
          <a:stretch/>
        </p:blipFill>
        <p:spPr>
          <a:xfrm>
            <a:off x="7261207" y="3520012"/>
            <a:ext cx="2173982" cy="321098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BD38C3-F64A-47F6-AB54-876079FCA8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7" b="5635"/>
          <a:stretch/>
        </p:blipFill>
        <p:spPr>
          <a:xfrm>
            <a:off x="4930793" y="3520012"/>
            <a:ext cx="2407909" cy="312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15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D004B2-AF4F-4FCD-837C-7E528ED3B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Mestá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EDF009-9052-4998-AF81-B704A9663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b="1" dirty="0"/>
              <a:t>Berlín, Mníchov, Hamburg</a:t>
            </a:r>
          </a:p>
          <a:p>
            <a:r>
              <a:rPr lang="sk-SK" sz="2000" dirty="0"/>
              <a:t>hl. priemyselná oblasť Nemecka je </a:t>
            </a:r>
            <a:r>
              <a:rPr lang="sk-SK" sz="2000" b="1" dirty="0"/>
              <a:t>Porúrie </a:t>
            </a:r>
            <a:r>
              <a:rPr lang="sk-SK" sz="2000" dirty="0"/>
              <a:t>a</a:t>
            </a:r>
            <a:r>
              <a:rPr lang="sk-SK" sz="2000" b="1" dirty="0"/>
              <a:t> Dolné Porýnie</a:t>
            </a:r>
          </a:p>
          <a:p>
            <a:r>
              <a:rPr lang="sk-SK" sz="2000" dirty="0"/>
              <a:t>mestá ako </a:t>
            </a:r>
            <a:r>
              <a:rPr lang="sk-SK" sz="2000" dirty="0" err="1"/>
              <a:t>Düsseldorf</a:t>
            </a:r>
            <a:r>
              <a:rPr lang="sk-SK" sz="2000" dirty="0"/>
              <a:t>, </a:t>
            </a:r>
            <a:r>
              <a:rPr lang="sk-SK" sz="2000" dirty="0" err="1"/>
              <a:t>Dortmund</a:t>
            </a:r>
            <a:r>
              <a:rPr lang="sk-SK" sz="2000" dirty="0"/>
              <a:t>, Essen, </a:t>
            </a:r>
            <a:r>
              <a:rPr lang="sk-SK" sz="2000" dirty="0" err="1"/>
              <a:t>Duisburg</a:t>
            </a:r>
            <a:r>
              <a:rPr lang="sk-SK" sz="2000" dirty="0"/>
              <a:t> vytvárajú spolu </a:t>
            </a:r>
            <a:r>
              <a:rPr lang="sk-SK" sz="2000" b="1" dirty="0"/>
              <a:t>konurbáciu</a:t>
            </a:r>
          </a:p>
          <a:p>
            <a:r>
              <a:rPr lang="sk-SK" sz="2000" dirty="0"/>
              <a:t>ďalšie mestá: Frankfurt nad Mohanom, Kolín nad Rýnom, </a:t>
            </a:r>
            <a:r>
              <a:rPr lang="sk-SK" sz="2000" dirty="0" err="1"/>
              <a:t>Stuttgart</a:t>
            </a:r>
            <a:r>
              <a:rPr lang="sk-SK" sz="2000" dirty="0"/>
              <a:t>, </a:t>
            </a:r>
            <a:r>
              <a:rPr lang="sk-SK" sz="2000" dirty="0" err="1"/>
              <a:t>Hannover</a:t>
            </a:r>
            <a:r>
              <a:rPr lang="sk-SK" sz="2000" dirty="0"/>
              <a:t>...</a:t>
            </a:r>
          </a:p>
          <a:p>
            <a:r>
              <a:rPr lang="sk-SK" sz="2000" dirty="0"/>
              <a:t>mestá dobre prepojené vlakmi ICE, diaľnicami</a:t>
            </a:r>
          </a:p>
          <a:p>
            <a:r>
              <a:rPr lang="sk-SK" sz="2000" dirty="0"/>
              <a:t>medzi riekami vybudované prieplavy</a:t>
            </a:r>
          </a:p>
        </p:txBody>
      </p:sp>
    </p:spTree>
    <p:extLst>
      <p:ext uri="{BB962C8B-B14F-4D97-AF65-F5344CB8AC3E}">
        <p14:creationId xmlns:p14="http://schemas.microsoft.com/office/powerpoint/2010/main" val="2533706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FA82D2CB-5D9A-4A77-B341-DE2E3A0676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1"/>
          <a:stretch/>
        </p:blipFill>
        <p:spPr>
          <a:xfrm>
            <a:off x="0" y="3653609"/>
            <a:ext cx="5715000" cy="3038769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F2F0CD11-53BC-485C-A7B7-F8B98D958B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6"/>
          <a:stretch/>
        </p:blipFill>
        <p:spPr>
          <a:xfrm>
            <a:off x="5715000" y="3308809"/>
            <a:ext cx="6477000" cy="356438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88CD05B-5583-44AA-A580-3F4AA4D1C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5000" cy="381952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6B6A981-6836-4516-A5FA-E71566A50039}"/>
              </a:ext>
            </a:extLst>
          </p:cNvPr>
          <p:cNvSpPr txBox="1"/>
          <p:nvPr/>
        </p:nvSpPr>
        <p:spPr>
          <a:xfrm>
            <a:off x="0" y="3457888"/>
            <a:ext cx="5715000" cy="36163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700" dirty="0"/>
              <a:t>Švajčiarsko, ktoré existuje v Nemecku aj v Čechách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FD07857-E0FA-42E5-9783-6EB45DB78BCF}"/>
              </a:ext>
            </a:extLst>
          </p:cNvPr>
          <p:cNvSpPr txBox="1"/>
          <p:nvPr/>
        </p:nvSpPr>
        <p:spPr>
          <a:xfrm>
            <a:off x="0" y="0"/>
            <a:ext cx="2441812" cy="36163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700" dirty="0"/>
              <a:t>Kamenný most </a:t>
            </a:r>
            <a:r>
              <a:rPr lang="sk-SK" sz="1700" dirty="0" err="1"/>
              <a:t>Bastei</a:t>
            </a:r>
            <a:endParaRPr lang="sk-SK" sz="17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30EC2BB-4806-42CB-9E7E-6C9AA4B70E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" b="7330"/>
          <a:stretch/>
        </p:blipFill>
        <p:spPr>
          <a:xfrm>
            <a:off x="5715000" y="-1"/>
            <a:ext cx="6477000" cy="346761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E4F362D-6645-48C4-853F-B53A2F639D20}"/>
              </a:ext>
            </a:extLst>
          </p:cNvPr>
          <p:cNvSpPr txBox="1"/>
          <p:nvPr/>
        </p:nvSpPr>
        <p:spPr>
          <a:xfrm>
            <a:off x="5715000" y="3105979"/>
            <a:ext cx="6477000" cy="36163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700" dirty="0"/>
              <a:t>jazero </a:t>
            </a:r>
            <a:r>
              <a:rPr lang="sk-SK" sz="1700" dirty="0" err="1"/>
              <a:t>Blautopf</a:t>
            </a:r>
            <a:endParaRPr lang="sk-SK" sz="17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B8C2328-02DB-409B-AA2F-24B711EDD3F1}"/>
              </a:ext>
            </a:extLst>
          </p:cNvPr>
          <p:cNvSpPr txBox="1"/>
          <p:nvPr/>
        </p:nvSpPr>
        <p:spPr>
          <a:xfrm>
            <a:off x="0" y="6511559"/>
            <a:ext cx="5715000" cy="36163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700" dirty="0"/>
              <a:t>jazero </a:t>
            </a:r>
            <a:r>
              <a:rPr lang="sk-SK" sz="1700" dirty="0" err="1"/>
              <a:t>Königssee</a:t>
            </a:r>
            <a:endParaRPr lang="sk-SK" sz="1700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0DAA27A-5874-4BF7-B6E0-F4F3CACCE40F}"/>
              </a:ext>
            </a:extLst>
          </p:cNvPr>
          <p:cNvSpPr txBox="1"/>
          <p:nvPr/>
        </p:nvSpPr>
        <p:spPr>
          <a:xfrm>
            <a:off x="5715000" y="6511559"/>
            <a:ext cx="6477000" cy="36163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700" dirty="0"/>
              <a:t>hrad </a:t>
            </a:r>
            <a:r>
              <a:rPr lang="sk-SK" sz="1700" dirty="0" err="1"/>
              <a:t>Neuschwanstein</a:t>
            </a:r>
            <a:endParaRPr lang="sk-SK" sz="1700" dirty="0"/>
          </a:p>
        </p:txBody>
      </p:sp>
    </p:spTree>
    <p:extLst>
      <p:ext uri="{BB962C8B-B14F-4D97-AF65-F5344CB8AC3E}">
        <p14:creationId xmlns:p14="http://schemas.microsoft.com/office/powerpoint/2010/main" val="2085944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EC5DF98-210A-4E5F-BA52-39DA54F70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2" y="431041"/>
            <a:ext cx="5122459" cy="341497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CA378F3-87B9-4B11-8C7D-7C85C8AC8BAE}"/>
              </a:ext>
            </a:extLst>
          </p:cNvPr>
          <p:cNvSpPr txBox="1"/>
          <p:nvPr/>
        </p:nvSpPr>
        <p:spPr>
          <a:xfrm>
            <a:off x="418532" y="3476682"/>
            <a:ext cx="512245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Tradícia Vianočných stromčekov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BAC56DF-BF26-4B5A-BEFB-12236C009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025" y="431041"/>
            <a:ext cx="3299108" cy="285806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A05E57E-DF22-43CB-82B4-CB4F223FF2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2" r="15505"/>
          <a:stretch/>
        </p:blipFill>
        <p:spPr>
          <a:xfrm>
            <a:off x="8950167" y="431041"/>
            <a:ext cx="2823301" cy="2858068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F760E487-C961-4524-A801-79FAFAC68F2C}"/>
              </a:ext>
            </a:extLst>
          </p:cNvPr>
          <p:cNvSpPr txBox="1"/>
          <p:nvPr/>
        </p:nvSpPr>
        <p:spPr>
          <a:xfrm>
            <a:off x="5596025" y="3289109"/>
            <a:ext cx="329910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Ludwig van Beethoven       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6839A0D-1B9F-440E-97C3-3F2FD7A0837E}"/>
              </a:ext>
            </a:extLst>
          </p:cNvPr>
          <p:cNvSpPr txBox="1"/>
          <p:nvPr/>
        </p:nvSpPr>
        <p:spPr>
          <a:xfrm>
            <a:off x="8950166" y="3289950"/>
            <a:ext cx="282330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Johann </a:t>
            </a:r>
            <a:r>
              <a:rPr lang="sk-SK" dirty="0" err="1"/>
              <a:t>Sebastian</a:t>
            </a:r>
            <a:r>
              <a:rPr lang="sk-SK" dirty="0"/>
              <a:t> Bach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912E69D4-D6DF-4A92-B1ED-26D9AC3A6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68" y="3658441"/>
            <a:ext cx="3810000" cy="2381250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37C7A036-8862-4C98-8091-42964A0F2392}"/>
              </a:ext>
            </a:extLst>
          </p:cNvPr>
          <p:cNvSpPr txBox="1"/>
          <p:nvPr/>
        </p:nvSpPr>
        <p:spPr>
          <a:xfrm>
            <a:off x="7963468" y="6038850"/>
            <a:ext cx="3810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filozof Friedrich Nietzsche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B1667A4-1D1B-4ECA-8413-16367F71A2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9" r="2642"/>
          <a:stretch/>
        </p:blipFill>
        <p:spPr>
          <a:xfrm>
            <a:off x="4950725" y="3953910"/>
            <a:ext cx="2515737" cy="2454271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755C213B-FA99-4B6E-B88F-B1AFEF2655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2" y="3948638"/>
            <a:ext cx="4035188" cy="24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7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516C236-C5BF-4C6E-AD97-7564B2E2D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6326088-FAAB-41DF-95DD-EC421F8CCB6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>
              <a:alpha val="74902"/>
            </a:srgbClr>
          </a:solidFill>
        </p:spPr>
        <p:txBody>
          <a:bodyPr/>
          <a:lstStyle/>
          <a:p>
            <a:r>
              <a:rPr lang="sk-SK" dirty="0"/>
              <a:t>Základné údaje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D8827F-9150-4BC4-B5A5-EC241836FE0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2F2F2">
              <a:alpha val="85098"/>
            </a:srgbClr>
          </a:solidFill>
        </p:spPr>
        <p:txBody>
          <a:bodyPr>
            <a:normAutofit/>
          </a:bodyPr>
          <a:lstStyle/>
          <a:p>
            <a:r>
              <a:rPr lang="sk-SK" sz="2400" dirty="0"/>
              <a:t>357 386 km² (7x SR)</a:t>
            </a:r>
          </a:p>
          <a:p>
            <a:r>
              <a:rPr lang="sk-SK" sz="2400" dirty="0"/>
              <a:t>83 miliónov obyvateľov</a:t>
            </a:r>
          </a:p>
          <a:p>
            <a:r>
              <a:rPr lang="sk-SK" sz="2400" dirty="0"/>
              <a:t>zakladajúci člen EÚ</a:t>
            </a:r>
          </a:p>
          <a:p>
            <a:r>
              <a:rPr lang="sk-SK" sz="2400" dirty="0"/>
              <a:t>mena: € (kedysi marka)</a:t>
            </a:r>
          </a:p>
          <a:p>
            <a:r>
              <a:rPr lang="sk-SK" sz="2400" dirty="0"/>
              <a:t>hl. mesto: Berlín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1A41973-A4CE-483D-88EB-4B2E3B557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08" y="2108381"/>
            <a:ext cx="3756991" cy="384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3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DA21E-BFA8-4FFB-8FAA-22C8A7280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Poloha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53D5EB-887D-45A8-A60F-5C0DC15D8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49287"/>
            <a:ext cx="10058400" cy="4137196"/>
          </a:xfrm>
        </p:spPr>
        <p:txBody>
          <a:bodyPr>
            <a:normAutofit/>
          </a:bodyPr>
          <a:lstStyle/>
          <a:p>
            <a:r>
              <a:rPr lang="sk-SK" sz="2400" dirty="0"/>
              <a:t>západ strednej Európy</a:t>
            </a:r>
          </a:p>
          <a:p>
            <a:r>
              <a:rPr lang="sk-SK" sz="2400" dirty="0"/>
              <a:t>na S prístup k moriam </a:t>
            </a:r>
          </a:p>
          <a:p>
            <a:pPr marL="0" indent="0">
              <a:buNone/>
            </a:pPr>
            <a:r>
              <a:rPr lang="sk-SK" sz="1800" dirty="0"/>
              <a:t>(Baltské a Severné)</a:t>
            </a:r>
          </a:p>
          <a:p>
            <a:endParaRPr lang="sk-SK" sz="24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925A957-53C1-457C-8706-59F23AEDA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68" y="1837014"/>
            <a:ext cx="3723494" cy="318397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1989553-266F-40ED-B835-D72BCA5EC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08" y="409161"/>
            <a:ext cx="6039678" cy="60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4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E240DE-3419-404B-8A60-B763A1A3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Povrch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388B7F-45F0-43A6-A51A-B86B7F973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11572"/>
            <a:ext cx="10058400" cy="3849624"/>
          </a:xfrm>
        </p:spPr>
        <p:txBody>
          <a:bodyPr>
            <a:normAutofit/>
          </a:bodyPr>
          <a:lstStyle/>
          <a:p>
            <a:r>
              <a:rPr lang="sk-SK" sz="2400" dirty="0"/>
              <a:t>na S – </a:t>
            </a:r>
            <a:r>
              <a:rPr lang="sk-SK" sz="2400" dirty="0" err="1"/>
              <a:t>Severonemecká</a:t>
            </a:r>
            <a:r>
              <a:rPr lang="sk-SK" sz="2400" dirty="0"/>
              <a:t> nížina</a:t>
            </a:r>
          </a:p>
          <a:p>
            <a:r>
              <a:rPr lang="sk-SK" sz="2400" dirty="0"/>
              <a:t>na J – pohorie Alpy</a:t>
            </a:r>
          </a:p>
          <a:p>
            <a:r>
              <a:rPr lang="sk-SK" sz="1800" dirty="0"/>
              <a:t>najvyšší vrch: </a:t>
            </a:r>
            <a:r>
              <a:rPr lang="sk-SK" sz="1800" b="1" dirty="0" err="1"/>
              <a:t>Zugspitze</a:t>
            </a:r>
            <a:r>
              <a:rPr lang="sk-SK" sz="1800" b="1" dirty="0"/>
              <a:t> </a:t>
            </a:r>
            <a:r>
              <a:rPr lang="sk-SK" sz="1800" dirty="0"/>
              <a:t>- 2 962 m n. m.</a:t>
            </a:r>
          </a:p>
          <a:p>
            <a:endParaRPr lang="sk-SK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00E1EBA-FCF9-4FE2-A9F7-485B6C113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22" y="490330"/>
            <a:ext cx="4570204" cy="5887253"/>
          </a:xfrm>
          <a:prstGeom prst="rect">
            <a:avLst/>
          </a:prstGeom>
        </p:spPr>
      </p:pic>
      <p:pic>
        <p:nvPicPr>
          <p:cNvPr id="7" name="Zástupný obsah 5">
            <a:extLst>
              <a:ext uri="{FF2B5EF4-FFF2-40B4-BE49-F238E27FC236}">
                <a16:creationId xmlns:a16="http://schemas.microsoft.com/office/drawing/2014/main" id="{28FA6739-2BE5-48A9-9AD2-0C73B87466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8"/>
          <a:stretch/>
        </p:blipFill>
        <p:spPr>
          <a:xfrm>
            <a:off x="478874" y="3429000"/>
            <a:ext cx="2675326" cy="296720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B1733B6-AB17-4489-BEA2-576E50569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546" y="3631622"/>
            <a:ext cx="3664226" cy="274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4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5E6274-C0D1-4520-84A7-272CDC49C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0F691F2F-83BE-48EF-8F02-3E1E98A0F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3" b="-1491"/>
          <a:stretch/>
        </p:blipFill>
        <p:spPr>
          <a:xfrm>
            <a:off x="0" y="0"/>
            <a:ext cx="12192000" cy="6974006"/>
          </a:xfrm>
        </p:spPr>
      </p:pic>
    </p:spTree>
    <p:extLst>
      <p:ext uri="{BB962C8B-B14F-4D97-AF65-F5344CB8AC3E}">
        <p14:creationId xmlns:p14="http://schemas.microsoft.com/office/powerpoint/2010/main" val="1559819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86892F3C-5E0D-4096-9F56-CDA7C4A98C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5" b="24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8DA6743-9790-4ED2-85CA-2E39F6B6698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85098"/>
            </a:schemeClr>
          </a:solidFill>
        </p:spPr>
        <p:txBody>
          <a:bodyPr/>
          <a:lstStyle/>
          <a:p>
            <a:r>
              <a:rPr lang="sk-SK" dirty="0"/>
              <a:t>Vodstvo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6B4B0C-1349-4EC0-9462-EBE9296C0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103120"/>
            <a:ext cx="10058401" cy="3849624"/>
          </a:xfrm>
          <a:solidFill>
            <a:srgbClr val="F2F2F2">
              <a:alpha val="85098"/>
            </a:srgbClr>
          </a:solidFill>
        </p:spPr>
        <p:txBody>
          <a:bodyPr>
            <a:normAutofit/>
          </a:bodyPr>
          <a:lstStyle/>
          <a:p>
            <a:r>
              <a:rPr lang="sk-SK" sz="2400" u="sng" dirty="0"/>
              <a:t>významné rieky</a:t>
            </a:r>
            <a:r>
              <a:rPr lang="sk-SK" sz="2400" dirty="0"/>
              <a:t>: </a:t>
            </a:r>
            <a:r>
              <a:rPr lang="sk-SK" sz="2400" b="1" dirty="0"/>
              <a:t>Dunaj, Rýn, Labe</a:t>
            </a:r>
          </a:p>
          <a:p>
            <a:r>
              <a:rPr lang="sk-SK" sz="2400" dirty="0"/>
              <a:t>Jazerá: </a:t>
            </a:r>
            <a:r>
              <a:rPr lang="sk-SK" sz="2400" b="1" dirty="0" err="1"/>
              <a:t>Bodamské</a:t>
            </a:r>
            <a:r>
              <a:rPr lang="sk-SK" sz="2400" dirty="0"/>
              <a:t> j.</a:t>
            </a:r>
          </a:p>
          <a:p>
            <a:pPr marL="0" indent="0">
              <a:buNone/>
            </a:pPr>
            <a:r>
              <a:rPr lang="sk-SK" sz="2400" dirty="0"/>
              <a:t>   zvláštny typ jazier v plytkých kráteroch – </a:t>
            </a:r>
            <a:r>
              <a:rPr lang="sk-SK" sz="2400" b="1" dirty="0" err="1"/>
              <a:t>Maar</a:t>
            </a:r>
            <a:endParaRPr lang="sk-SK" sz="2400" b="1" dirty="0"/>
          </a:p>
          <a:p>
            <a:r>
              <a:rPr lang="sk-SK" sz="1800" dirty="0"/>
              <a:t>Dunaj pramení v </a:t>
            </a:r>
            <a:r>
              <a:rPr lang="sk-SK" sz="1800" dirty="0" err="1"/>
              <a:t>Schwarzwaldskom</a:t>
            </a:r>
            <a:r>
              <a:rPr lang="sk-SK" sz="1800" dirty="0"/>
              <a:t> lese</a:t>
            </a:r>
          </a:p>
          <a:p>
            <a:r>
              <a:rPr lang="sk-SK" sz="1800" dirty="0"/>
              <a:t>Stredný a dolný tok Rýnu má obrovský hospodársky význam</a:t>
            </a:r>
          </a:p>
        </p:txBody>
      </p:sp>
    </p:spTree>
    <p:extLst>
      <p:ext uri="{BB962C8B-B14F-4D97-AF65-F5344CB8AC3E}">
        <p14:creationId xmlns:p14="http://schemas.microsoft.com/office/powerpoint/2010/main" val="1992637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9037AB-54C8-4785-9786-DC721907F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BCFBD321-F361-4838-B2C7-8B08E402C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t="3417" r="3124" b="3520"/>
          <a:stretch/>
        </p:blipFill>
        <p:spPr>
          <a:xfrm>
            <a:off x="0" y="0"/>
            <a:ext cx="12192000" cy="6858000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CAA1DC4-65D6-49F2-A82A-0BBBDE3FF679}"/>
              </a:ext>
            </a:extLst>
          </p:cNvPr>
          <p:cNvSpPr txBox="1"/>
          <p:nvPr/>
        </p:nvSpPr>
        <p:spPr>
          <a:xfrm>
            <a:off x="11255681" y="273262"/>
            <a:ext cx="93631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/>
              <a:t>Dunaj</a:t>
            </a:r>
          </a:p>
        </p:txBody>
      </p:sp>
    </p:spTree>
    <p:extLst>
      <p:ext uri="{BB962C8B-B14F-4D97-AF65-F5344CB8AC3E}">
        <p14:creationId xmlns:p14="http://schemas.microsoft.com/office/powerpoint/2010/main" val="43507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2A592-6234-4D81-ADCD-3C22A01F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0C9F10B2-BEAE-460C-B0EB-20462393A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3" b="1999"/>
          <a:stretch/>
        </p:blipFill>
        <p:spPr>
          <a:xfrm>
            <a:off x="0" y="0"/>
            <a:ext cx="12192000" cy="6858000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DC303BE-5980-4A79-B263-DD96CBE94F67}"/>
              </a:ext>
            </a:extLst>
          </p:cNvPr>
          <p:cNvSpPr txBox="1"/>
          <p:nvPr/>
        </p:nvSpPr>
        <p:spPr>
          <a:xfrm>
            <a:off x="9210261" y="273262"/>
            <a:ext cx="298173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err="1"/>
              <a:t>Schwarzwald</a:t>
            </a:r>
            <a:r>
              <a:rPr lang="sk-SK" dirty="0"/>
              <a:t> – Čierny les</a:t>
            </a:r>
          </a:p>
        </p:txBody>
      </p:sp>
    </p:spTree>
    <p:extLst>
      <p:ext uri="{BB962C8B-B14F-4D97-AF65-F5344CB8AC3E}">
        <p14:creationId xmlns:p14="http://schemas.microsoft.com/office/powerpoint/2010/main" val="2647466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7897-771A-46B3-AE2E-FB12C6390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2460B99E-F17A-4032-89DD-48D4A126E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" b="1680"/>
          <a:stretch/>
        </p:blipFill>
        <p:spPr>
          <a:xfrm>
            <a:off x="0" y="0"/>
            <a:ext cx="12192000" cy="6858000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3AFE833-30C5-4076-ABC9-111F41663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77422"/>
            <a:ext cx="3356990" cy="2014194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4EF41DC-5A3D-497B-A483-B02CAC933416}"/>
              </a:ext>
            </a:extLst>
          </p:cNvPr>
          <p:cNvSpPr txBox="1"/>
          <p:nvPr/>
        </p:nvSpPr>
        <p:spPr>
          <a:xfrm>
            <a:off x="10085696" y="273262"/>
            <a:ext cx="210630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err="1"/>
              <a:t>Bodamské</a:t>
            </a:r>
            <a:r>
              <a:rPr lang="sk-SK" dirty="0"/>
              <a:t> jazero</a:t>
            </a:r>
          </a:p>
        </p:txBody>
      </p:sp>
    </p:spTree>
    <p:extLst>
      <p:ext uri="{BB962C8B-B14F-4D97-AF65-F5344CB8AC3E}">
        <p14:creationId xmlns:p14="http://schemas.microsoft.com/office/powerpoint/2010/main" val="310930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89_TF78438558" id="{AA281ABA-03DA-437C-8D75-29E1E8C7EFDD}" vid="{4E1E5E86-B9E6-4CB7-B9C7-D05656AD29D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700C939E023F459D8418069F8786CC" ma:contentTypeVersion="9" ma:contentTypeDescription="Umožňuje vytvoriť nový dokument." ma:contentTypeScope="" ma:versionID="369beb9896502fd4df88cf785cb2b5d8">
  <xsd:schema xmlns:xsd="http://www.w3.org/2001/XMLSchema" xmlns:xs="http://www.w3.org/2001/XMLSchema" xmlns:p="http://schemas.microsoft.com/office/2006/metadata/properties" xmlns:ns3="2f7b9545-22f2-4892-b807-68d79bf6a746" xmlns:ns4="ed8a938d-01d1-444d-9c63-d83cace3b6d5" targetNamespace="http://schemas.microsoft.com/office/2006/metadata/properties" ma:root="true" ma:fieldsID="74c71592e5391cb09104be969b5cde9e" ns3:_="" ns4:_="">
    <xsd:import namespace="2f7b9545-22f2-4892-b807-68d79bf6a746"/>
    <xsd:import namespace="ed8a938d-01d1-444d-9c63-d83cace3b6d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b9545-22f2-4892-b807-68d79bf6a7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ríkaz hash indikátora zdieľ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8a938d-01d1-444d-9c63-d83cace3b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8ABB8D-90DA-4033-87B0-95FB9A22EE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7b9545-22f2-4892-b807-68d79bf6a746"/>
    <ds:schemaRef ds:uri="ed8a938d-01d1-444d-9c63-d83cace3b6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66FFEA-4E22-4EDE-BB8A-B25D96B37B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F46B08-4261-4CB5-A630-51DDEEC0752E}">
  <ds:schemaRefs>
    <ds:schemaRef ds:uri="ed8a938d-01d1-444d-9c63-d83cace3b6d5"/>
    <ds:schemaRef ds:uri="http://purl.org/dc/terms/"/>
    <ds:schemaRef ds:uri="http://schemas.openxmlformats.org/package/2006/metadata/core-properties"/>
    <ds:schemaRef ds:uri="2f7b9545-22f2-4892-b807-68d79bf6a74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{8BFD9CB7-6003-4621-918D-4B587DA83625}tf78438558_win32</Template>
  <TotalTime>1963</TotalTime>
  <Words>255</Words>
  <Application>Microsoft Office PowerPoint</Application>
  <PresentationFormat>Širokouhlá</PresentationFormat>
  <Paragraphs>55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Calibri</vt:lpstr>
      <vt:lpstr>Century Gothic</vt:lpstr>
      <vt:lpstr>Garamond</vt:lpstr>
      <vt:lpstr>SavonVTI</vt:lpstr>
      <vt:lpstr>Nemecko</vt:lpstr>
      <vt:lpstr>Základné údaje</vt:lpstr>
      <vt:lpstr>Poloha</vt:lpstr>
      <vt:lpstr>Povrch</vt:lpstr>
      <vt:lpstr>Prezentácia programu PowerPoint</vt:lpstr>
      <vt:lpstr>Vodstvo</vt:lpstr>
      <vt:lpstr>Prezentácia programu PowerPoint</vt:lpstr>
      <vt:lpstr>Prezentácia programu PowerPoint</vt:lpstr>
      <vt:lpstr>Prezentácia programu PowerPoint</vt:lpstr>
      <vt:lpstr>Prezentácia programu PowerPoint</vt:lpstr>
      <vt:lpstr>Poľnohospodárstvo</vt:lpstr>
      <vt:lpstr>Priemysel</vt:lpstr>
      <vt:lpstr>Prezentácia programu PowerPoint</vt:lpstr>
      <vt:lpstr>Obyvateľstvo</vt:lpstr>
      <vt:lpstr>Mestá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Nemecko</dc:title>
  <dc:creator>Dávid Lorenc</dc:creator>
  <cp:lastModifiedBy>Anna Fazekašová</cp:lastModifiedBy>
  <cp:revision>142</cp:revision>
  <dcterms:created xsi:type="dcterms:W3CDTF">2021-02-26T13:44:54Z</dcterms:created>
  <dcterms:modified xsi:type="dcterms:W3CDTF">2021-12-20T16:48:10Z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0x0101005C700C939E023F459D8418069F8786CC</vt:lpwstr>
  </property>
</Properties>
</file>