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6F69E-C1F2-4D25-91E0-37FDFA1D7B19}" v="13" dt="2021-02-27T13:07:53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1EFFC-335B-4CB4-9CF9-68E57890A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Úlohy pre bystré hlavičky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A581C4-A961-4D74-A62E-42A5032FC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2. ročník</a:t>
            </a:r>
          </a:p>
        </p:txBody>
      </p:sp>
      <p:pic>
        <p:nvPicPr>
          <p:cNvPr id="4" name="Picture 6" descr="Psicologia do Camaleão - Psico estudantes: 1º e 2º Semestres de Psicologia  Unip 2018/1 e 2018/2">
            <a:extLst>
              <a:ext uri="{FF2B5EF4-FFF2-40B4-BE49-F238E27FC236}">
                <a16:creationId xmlns:a16="http://schemas.microsoft.com/office/drawing/2014/main" id="{E3F76D22-C3E2-440F-AFB0-B46CDE35E4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020" y="2742129"/>
            <a:ext cx="3251771" cy="325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56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08E4E-444D-40DA-A38C-48AB3C26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>9. Súčet ktorých dvoch čísel je 97?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0CEA4CD-D49B-4281-85BE-C6675D8F4784}"/>
              </a:ext>
            </a:extLst>
          </p:cNvPr>
          <p:cNvSpPr/>
          <p:nvPr/>
        </p:nvSpPr>
        <p:spPr>
          <a:xfrm>
            <a:off x="2544054" y="251460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</a:t>
            </a:r>
            <a:r>
              <a:rPr lang="sk-SK" sz="3200" dirty="0">
                <a:solidFill>
                  <a:schemeClr val="tx1"/>
                </a:solidFill>
              </a:rPr>
              <a:t>  90,5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FF21EB7F-89A4-4159-9340-93A691513122}"/>
              </a:ext>
            </a:extLst>
          </p:cNvPr>
          <p:cNvSpPr/>
          <p:nvPr/>
        </p:nvSpPr>
        <p:spPr>
          <a:xfrm>
            <a:off x="2544054" y="410135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</a:t>
            </a:r>
            <a:r>
              <a:rPr lang="sk-SK" sz="3200" dirty="0">
                <a:solidFill>
                  <a:schemeClr val="tx1"/>
                </a:solidFill>
              </a:rPr>
              <a:t>  </a:t>
            </a:r>
            <a:r>
              <a:rPr lang="sk-SK" sz="2800" dirty="0">
                <a:solidFill>
                  <a:schemeClr val="tx1"/>
                </a:solidFill>
              </a:rPr>
              <a:t>100,3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71B6A40-64EB-4B56-9316-DA89C1CD0BD7}"/>
              </a:ext>
            </a:extLst>
          </p:cNvPr>
          <p:cNvSpPr/>
          <p:nvPr/>
        </p:nvSpPr>
        <p:spPr>
          <a:xfrm>
            <a:off x="6728010" y="410135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</a:t>
            </a:r>
            <a:r>
              <a:rPr lang="sk-SK" sz="3200" dirty="0">
                <a:solidFill>
                  <a:schemeClr val="tx1"/>
                </a:solidFill>
              </a:rPr>
              <a:t>  </a:t>
            </a:r>
            <a:r>
              <a:rPr lang="sk-SK" sz="2800" dirty="0">
                <a:solidFill>
                  <a:schemeClr val="tx1"/>
                </a:solidFill>
              </a:rPr>
              <a:t>96,1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CF4DC772-B9FA-4547-A0A8-8A48371E8FFD}"/>
              </a:ext>
            </a:extLst>
          </p:cNvPr>
          <p:cNvSpPr/>
          <p:nvPr/>
        </p:nvSpPr>
        <p:spPr>
          <a:xfrm>
            <a:off x="6728010" y="257863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 </a:t>
            </a:r>
            <a:r>
              <a:rPr lang="sk-SK" sz="2800" dirty="0">
                <a:solidFill>
                  <a:schemeClr val="tx1"/>
                </a:solidFill>
              </a:rPr>
              <a:t>91,6</a:t>
            </a:r>
          </a:p>
        </p:txBody>
      </p:sp>
      <p:pic>
        <p:nvPicPr>
          <p:cNvPr id="8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C7A93BD1-E7A8-45A0-A7F2-EC38FBF7F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235" y="4171105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3D18834C-FA7D-41CD-93BD-CECC17856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236" y="2648020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5218AC1F-FA1F-499D-819C-C9D486034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532" y="3100801"/>
            <a:ext cx="938865" cy="902286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5D8936A7-0BB6-4985-8846-A8FAD83D7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592" y="4564611"/>
            <a:ext cx="938865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44885-0D09-4968-87B2-0CFFC175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>10. Úsečke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sk-SK" dirty="0"/>
              <a:t>: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AC62740-D290-4475-B5A9-2619ED045569}"/>
              </a:ext>
            </a:extLst>
          </p:cNvPr>
          <p:cNvSpPr/>
          <p:nvPr/>
        </p:nvSpPr>
        <p:spPr>
          <a:xfrm>
            <a:off x="1520801" y="2287680"/>
            <a:ext cx="3769018" cy="68387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>
                <a:solidFill>
                  <a:schemeClr val="tx1"/>
                </a:solidFill>
              </a:rPr>
              <a:t>A</a:t>
            </a:r>
            <a:r>
              <a:rPr lang="sk-SK" sz="2800" dirty="0">
                <a:solidFill>
                  <a:schemeClr val="tx1"/>
                </a:solidFill>
              </a:rPr>
              <a:t>  </a:t>
            </a:r>
            <a:r>
              <a:rPr lang="sk-SK" sz="2400" dirty="0">
                <a:solidFill>
                  <a:schemeClr val="tx1"/>
                </a:solidFill>
              </a:rPr>
              <a:t>patria body D,C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AE9BDDE0-7130-4377-A130-C3EE602D4389}"/>
              </a:ext>
            </a:extLst>
          </p:cNvPr>
          <p:cNvSpPr/>
          <p:nvPr/>
        </p:nvSpPr>
        <p:spPr>
          <a:xfrm>
            <a:off x="1520801" y="3145170"/>
            <a:ext cx="3769018" cy="68387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>
                <a:solidFill>
                  <a:schemeClr val="tx1"/>
                </a:solidFill>
              </a:rPr>
              <a:t>B</a:t>
            </a:r>
            <a:r>
              <a:rPr lang="sk-SK" sz="2800" dirty="0">
                <a:solidFill>
                  <a:schemeClr val="tx1"/>
                </a:solidFill>
              </a:rPr>
              <a:t>  </a:t>
            </a:r>
            <a:r>
              <a:rPr lang="sk-SK" sz="2400" dirty="0">
                <a:solidFill>
                  <a:schemeClr val="tx1"/>
                </a:solidFill>
              </a:rPr>
              <a:t>patria body D,F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352E0FC4-0644-4983-AEEB-FB8FF0810BF9}"/>
              </a:ext>
            </a:extLst>
          </p:cNvPr>
          <p:cNvSpPr/>
          <p:nvPr/>
        </p:nvSpPr>
        <p:spPr>
          <a:xfrm>
            <a:off x="1520801" y="4002420"/>
            <a:ext cx="3769018" cy="68387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>
                <a:solidFill>
                  <a:schemeClr val="tx1"/>
                </a:solidFill>
              </a:rPr>
              <a:t>C</a:t>
            </a:r>
            <a:r>
              <a:rPr lang="sk-SK" sz="2800" dirty="0">
                <a:solidFill>
                  <a:schemeClr val="tx1"/>
                </a:solidFill>
              </a:rPr>
              <a:t>  </a:t>
            </a:r>
            <a:r>
              <a:rPr lang="sk-SK" sz="2400" dirty="0">
                <a:solidFill>
                  <a:schemeClr val="tx1"/>
                </a:solidFill>
              </a:rPr>
              <a:t>nepatria body E,F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FE144229-6EFA-4782-84B1-E11652B618D2}"/>
              </a:ext>
            </a:extLst>
          </p:cNvPr>
          <p:cNvSpPr/>
          <p:nvPr/>
        </p:nvSpPr>
        <p:spPr>
          <a:xfrm>
            <a:off x="1520801" y="4839499"/>
            <a:ext cx="3769018" cy="68387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800" b="1" dirty="0">
                <a:solidFill>
                  <a:schemeClr val="tx1"/>
                </a:solidFill>
              </a:rPr>
              <a:t>D</a:t>
            </a:r>
            <a:r>
              <a:rPr lang="sk-SK" sz="2800" dirty="0">
                <a:solidFill>
                  <a:schemeClr val="tx1"/>
                </a:solidFill>
              </a:rPr>
              <a:t>  </a:t>
            </a:r>
            <a:r>
              <a:rPr lang="sk-SK" sz="2400" dirty="0">
                <a:solidFill>
                  <a:schemeClr val="tx1"/>
                </a:solidFill>
              </a:rPr>
              <a:t>nepatria body D,F</a:t>
            </a:r>
          </a:p>
        </p:txBody>
      </p:sp>
      <p:pic>
        <p:nvPicPr>
          <p:cNvPr id="10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5B124C55-DBA9-401B-991B-D96A9DBDA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138" y="3087539"/>
            <a:ext cx="784501" cy="76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81FEDC5C-B157-4C53-A4DF-FF7915D07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138" y="4893433"/>
            <a:ext cx="599361" cy="576009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074F4C53-F6C8-4856-A504-A576B8E11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699" y="4056354"/>
            <a:ext cx="599361" cy="576009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EED2C6A7-282A-4EBD-AD4E-1B90A05161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9476" y="2346487"/>
            <a:ext cx="599361" cy="576009"/>
          </a:xfrm>
          <a:prstGeom prst="rect">
            <a:avLst/>
          </a:prstGeom>
        </p:spPr>
      </p:pic>
      <p:cxnSp>
        <p:nvCxnSpPr>
          <p:cNvPr id="4" name="Rovná spojnica 3">
            <a:extLst>
              <a:ext uri="{FF2B5EF4-FFF2-40B4-BE49-F238E27FC236}">
                <a16:creationId xmlns:a16="http://schemas.microsoft.com/office/drawing/2014/main" id="{5DF25FAD-CBB0-43C6-8A55-E556A46D151E}"/>
              </a:ext>
            </a:extLst>
          </p:cNvPr>
          <p:cNvCxnSpPr/>
          <p:nvPr/>
        </p:nvCxnSpPr>
        <p:spPr>
          <a:xfrm>
            <a:off x="7372350" y="3638550"/>
            <a:ext cx="3257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ovná spojnica 14">
            <a:extLst>
              <a:ext uri="{FF2B5EF4-FFF2-40B4-BE49-F238E27FC236}">
                <a16:creationId xmlns:a16="http://schemas.microsoft.com/office/drawing/2014/main" id="{0D68664B-EA36-4B2D-A03A-853D4434E073}"/>
              </a:ext>
            </a:extLst>
          </p:cNvPr>
          <p:cNvCxnSpPr/>
          <p:nvPr/>
        </p:nvCxnSpPr>
        <p:spPr>
          <a:xfrm>
            <a:off x="7372350" y="3495675"/>
            <a:ext cx="0" cy="333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>
            <a:extLst>
              <a:ext uri="{FF2B5EF4-FFF2-40B4-BE49-F238E27FC236}">
                <a16:creationId xmlns:a16="http://schemas.microsoft.com/office/drawing/2014/main" id="{983577D8-A179-4F83-9788-022A73DF07E6}"/>
              </a:ext>
            </a:extLst>
          </p:cNvPr>
          <p:cNvCxnSpPr/>
          <p:nvPr/>
        </p:nvCxnSpPr>
        <p:spPr>
          <a:xfrm>
            <a:off x="10629900" y="3467100"/>
            <a:ext cx="0" cy="333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BlokTextu 16">
            <a:extLst>
              <a:ext uri="{FF2B5EF4-FFF2-40B4-BE49-F238E27FC236}">
                <a16:creationId xmlns:a16="http://schemas.microsoft.com/office/drawing/2014/main" id="{791FE855-74DD-4AF7-8B07-F030453C4DC0}"/>
              </a:ext>
            </a:extLst>
          </p:cNvPr>
          <p:cNvSpPr txBox="1"/>
          <p:nvPr/>
        </p:nvSpPr>
        <p:spPr>
          <a:xfrm>
            <a:off x="7210425" y="3888696"/>
            <a:ext cx="79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A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8BB6786B-A4E1-493B-A22A-831BD857762E}"/>
              </a:ext>
            </a:extLst>
          </p:cNvPr>
          <p:cNvSpPr txBox="1"/>
          <p:nvPr/>
        </p:nvSpPr>
        <p:spPr>
          <a:xfrm>
            <a:off x="10477500" y="3800474"/>
            <a:ext cx="79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B</a:t>
            </a: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B4A240B2-636C-462B-B026-1B4ADB3DFD95}"/>
              </a:ext>
            </a:extLst>
          </p:cNvPr>
          <p:cNvSpPr txBox="1"/>
          <p:nvPr/>
        </p:nvSpPr>
        <p:spPr>
          <a:xfrm>
            <a:off x="8090913" y="3781868"/>
            <a:ext cx="79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D</a:t>
            </a: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75866430-8C64-4C55-970F-41EDA876BEBB}"/>
              </a:ext>
            </a:extLst>
          </p:cNvPr>
          <p:cNvSpPr txBox="1"/>
          <p:nvPr/>
        </p:nvSpPr>
        <p:spPr>
          <a:xfrm>
            <a:off x="9839328" y="1914049"/>
            <a:ext cx="790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X</a:t>
            </a:r>
          </a:p>
          <a:p>
            <a:r>
              <a:rPr lang="sk-SK" sz="2800" dirty="0"/>
              <a:t>C</a:t>
            </a: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18BBE60E-9945-4558-ABE0-AA7514E818D9}"/>
              </a:ext>
            </a:extLst>
          </p:cNvPr>
          <p:cNvSpPr txBox="1"/>
          <p:nvPr/>
        </p:nvSpPr>
        <p:spPr>
          <a:xfrm>
            <a:off x="9389162" y="3783923"/>
            <a:ext cx="790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F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2A640E73-8703-46A8-BE8B-DB5042B4A878}"/>
              </a:ext>
            </a:extLst>
          </p:cNvPr>
          <p:cNvSpPr txBox="1"/>
          <p:nvPr/>
        </p:nvSpPr>
        <p:spPr>
          <a:xfrm>
            <a:off x="8029570" y="4624388"/>
            <a:ext cx="790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X</a:t>
            </a:r>
          </a:p>
          <a:p>
            <a:r>
              <a:rPr lang="sk-SK" sz="2800" dirty="0"/>
              <a:t>E</a:t>
            </a:r>
          </a:p>
        </p:txBody>
      </p:sp>
      <p:cxnSp>
        <p:nvCxnSpPr>
          <p:cNvPr id="24" name="Rovná spojnica 23">
            <a:extLst>
              <a:ext uri="{FF2B5EF4-FFF2-40B4-BE49-F238E27FC236}">
                <a16:creationId xmlns:a16="http://schemas.microsoft.com/office/drawing/2014/main" id="{2B035C26-0B43-47B7-B89B-2955D8534552}"/>
              </a:ext>
            </a:extLst>
          </p:cNvPr>
          <p:cNvCxnSpPr/>
          <p:nvPr/>
        </p:nvCxnSpPr>
        <p:spPr>
          <a:xfrm>
            <a:off x="8253636" y="3486149"/>
            <a:ext cx="0" cy="333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nica 24">
            <a:extLst>
              <a:ext uri="{FF2B5EF4-FFF2-40B4-BE49-F238E27FC236}">
                <a16:creationId xmlns:a16="http://schemas.microsoft.com/office/drawing/2014/main" id="{0405B685-C1E9-468C-9505-07EF671836E8}"/>
              </a:ext>
            </a:extLst>
          </p:cNvPr>
          <p:cNvCxnSpPr/>
          <p:nvPr/>
        </p:nvCxnSpPr>
        <p:spPr>
          <a:xfrm>
            <a:off x="9544270" y="3462336"/>
            <a:ext cx="0" cy="3333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78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865E43-787C-4BA1-B1AC-9250C998C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Zvládol si to!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2" descr="Pin on GIF">
            <a:extLst>
              <a:ext uri="{FF2B5EF4-FFF2-40B4-BE49-F238E27FC236}">
                <a16:creationId xmlns:a16="http://schemas.microsoft.com/office/drawing/2014/main" id="{943F47FA-F8CE-4A2C-9BAB-6129C62EC141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253" y="1949152"/>
            <a:ext cx="3790297" cy="364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85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28C17-57B0-4487-AAF4-1B7FD5DE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4000" dirty="0"/>
              <a:t>1. Urči, ktoré čísla chýbajú v danej postupnosti</a:t>
            </a:r>
            <a:br>
              <a:rPr lang="sk-SK" sz="4000" dirty="0"/>
            </a:b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76, 75,___,___,72,___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79B27C0-C15D-46DE-9DC4-60CFF77038A6}"/>
              </a:ext>
            </a:extLst>
          </p:cNvPr>
          <p:cNvSpPr/>
          <p:nvPr/>
        </p:nvSpPr>
        <p:spPr>
          <a:xfrm>
            <a:off x="2151529" y="282004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A  </a:t>
            </a:r>
            <a:r>
              <a:rPr lang="sk-SK" sz="2400" dirty="0">
                <a:solidFill>
                  <a:schemeClr val="tx1"/>
                </a:solidFill>
              </a:rPr>
              <a:t>76, 77, 71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281A9951-F48A-4DA7-9050-8E344BA9D38E}"/>
              </a:ext>
            </a:extLst>
          </p:cNvPr>
          <p:cNvSpPr/>
          <p:nvPr/>
        </p:nvSpPr>
        <p:spPr>
          <a:xfrm>
            <a:off x="2151529" y="430818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C  </a:t>
            </a:r>
            <a:r>
              <a:rPr lang="sk-SK" sz="2400" dirty="0">
                <a:solidFill>
                  <a:schemeClr val="tx1"/>
                </a:solidFill>
              </a:rPr>
              <a:t>74, 73, 71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574C4620-C855-49F9-A9A2-A829778C7A28}"/>
              </a:ext>
            </a:extLst>
          </p:cNvPr>
          <p:cNvSpPr/>
          <p:nvPr/>
        </p:nvSpPr>
        <p:spPr>
          <a:xfrm>
            <a:off x="6673583" y="432355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C</a:t>
            </a:r>
            <a:r>
              <a:rPr lang="sk-SK" sz="2400" dirty="0">
                <a:solidFill>
                  <a:schemeClr val="tx1"/>
                </a:solidFill>
              </a:rPr>
              <a:t>  77,74,75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E2E1543D-FE58-4B2B-856E-C176768DA053}"/>
              </a:ext>
            </a:extLst>
          </p:cNvPr>
          <p:cNvSpPr/>
          <p:nvPr/>
        </p:nvSpPr>
        <p:spPr>
          <a:xfrm>
            <a:off x="6673583" y="290456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>
                <a:solidFill>
                  <a:schemeClr val="tx1"/>
                </a:solidFill>
              </a:rPr>
              <a:t>B </a:t>
            </a:r>
            <a:r>
              <a:rPr lang="sk-SK" sz="2400" dirty="0">
                <a:solidFill>
                  <a:schemeClr val="tx1"/>
                </a:solidFill>
              </a:rPr>
              <a:t>70, 73,76</a:t>
            </a:r>
          </a:p>
        </p:txBody>
      </p:sp>
      <p:pic>
        <p:nvPicPr>
          <p:cNvPr id="8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2C660ED8-2B91-4BD4-BB10-3609C274F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96" y="328436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7E05C4D6-3652-48A8-8431-14699EA06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652" y="3361765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52BD5C2B-29A1-4989-9F01-C4E477C68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651" y="4558955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B5E06081-DC34-4274-B93D-A7505250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96" y="4328676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CF07C-A2C9-4FD5-B777-EF2585B6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/>
              <a:t>2. Ktoré z daných čísel má </a:t>
            </a:r>
            <a:br>
              <a:rPr lang="sk-SK" sz="4000" dirty="0"/>
            </a:b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2 jednotky, 5 desiatok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DB1371F6-FCF6-4580-B6A3-E5FAF42D1774}"/>
              </a:ext>
            </a:extLst>
          </p:cNvPr>
          <p:cNvSpPr/>
          <p:nvPr/>
        </p:nvSpPr>
        <p:spPr>
          <a:xfrm>
            <a:off x="2090057" y="284501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 </a:t>
            </a:r>
            <a:r>
              <a:rPr lang="sk-SK" sz="3200" dirty="0">
                <a:solidFill>
                  <a:schemeClr val="tx1"/>
                </a:solidFill>
              </a:rPr>
              <a:t> 42 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9D5F1035-A98A-4006-80F1-02F3BEBB16AA}"/>
              </a:ext>
            </a:extLst>
          </p:cNvPr>
          <p:cNvSpPr/>
          <p:nvPr/>
        </p:nvSpPr>
        <p:spPr>
          <a:xfrm>
            <a:off x="2151529" y="422910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  </a:t>
            </a:r>
            <a:r>
              <a:rPr lang="sk-SK" sz="3200" dirty="0">
                <a:solidFill>
                  <a:schemeClr val="tx1"/>
                </a:solidFill>
              </a:rPr>
              <a:t>85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DD20E09D-0B22-43A0-B204-9FA0242CFC6C}"/>
              </a:ext>
            </a:extLst>
          </p:cNvPr>
          <p:cNvSpPr/>
          <p:nvPr/>
        </p:nvSpPr>
        <p:spPr>
          <a:xfrm>
            <a:off x="6227909" y="422910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</a:t>
            </a:r>
            <a:r>
              <a:rPr lang="sk-SK" sz="3200" dirty="0">
                <a:solidFill>
                  <a:schemeClr val="tx1"/>
                </a:solidFill>
              </a:rPr>
              <a:t>  52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7A82CDA6-2EBE-4D06-87E2-8752FC16879F}"/>
              </a:ext>
            </a:extLst>
          </p:cNvPr>
          <p:cNvSpPr/>
          <p:nvPr/>
        </p:nvSpPr>
        <p:spPr>
          <a:xfrm>
            <a:off x="6227909" y="2845014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 25</a:t>
            </a:r>
          </a:p>
        </p:txBody>
      </p:sp>
      <p:pic>
        <p:nvPicPr>
          <p:cNvPr id="11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81E7B419-FCEF-4F10-9051-47D76BA11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288" y="3094108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3695C1DF-B7F4-48D5-9D5C-B4E9A69FA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9" y="318711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33B5CE22-34BE-4B5D-ADD4-3FC7C791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9" y="4652607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EA6F5432-618C-4A25-97DA-4B9E5757F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805" y="4279304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C3AF1-EEDF-4434-AA13-D529598B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/>
              <a:t>3. Ktoré je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najmenšie dvojciferné číslo</a:t>
            </a:r>
            <a:r>
              <a:rPr lang="sk-SK" sz="4000" dirty="0"/>
              <a:t>?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040B5C5D-C95D-45B4-8969-3A50F80FA083}"/>
              </a:ext>
            </a:extLst>
          </p:cNvPr>
          <p:cNvSpPr/>
          <p:nvPr/>
        </p:nvSpPr>
        <p:spPr>
          <a:xfrm>
            <a:off x="2090057" y="28181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  </a:t>
            </a:r>
            <a:r>
              <a:rPr lang="sk-SK" sz="3200" dirty="0">
                <a:solidFill>
                  <a:schemeClr val="tx1"/>
                </a:solidFill>
              </a:rPr>
              <a:t>1O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F0890D83-18E0-448A-B573-C18D83232AE0}"/>
              </a:ext>
            </a:extLst>
          </p:cNvPr>
          <p:cNvSpPr/>
          <p:nvPr/>
        </p:nvSpPr>
        <p:spPr>
          <a:xfrm>
            <a:off x="2090057" y="414105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</a:t>
            </a:r>
            <a:r>
              <a:rPr lang="sk-SK" sz="3200" dirty="0">
                <a:solidFill>
                  <a:schemeClr val="tx1"/>
                </a:solidFill>
              </a:rPr>
              <a:t> 99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87C3B0E1-B6B8-49AA-9729-FAF127CA7C26}"/>
              </a:ext>
            </a:extLst>
          </p:cNvPr>
          <p:cNvSpPr/>
          <p:nvPr/>
        </p:nvSpPr>
        <p:spPr>
          <a:xfrm>
            <a:off x="6765791" y="414105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</a:t>
            </a:r>
            <a:r>
              <a:rPr lang="sk-SK" sz="3200" dirty="0">
                <a:solidFill>
                  <a:schemeClr val="tx1"/>
                </a:solidFill>
              </a:rPr>
              <a:t> 50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E31B8BC-FBAC-4100-B1FA-888B5F11AE42}"/>
              </a:ext>
            </a:extLst>
          </p:cNvPr>
          <p:cNvSpPr/>
          <p:nvPr/>
        </p:nvSpPr>
        <p:spPr>
          <a:xfrm>
            <a:off x="6693755" y="28181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 9</a:t>
            </a:r>
          </a:p>
        </p:txBody>
      </p:sp>
      <p:pic>
        <p:nvPicPr>
          <p:cNvPr id="8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D0DD5520-C1EC-4035-B513-170F8AD51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752" y="3036638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BE10C813-CBBA-4758-9BC1-8CB84E8E6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698" y="4563840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033DA4E6-DCCF-426A-BB94-5B6E1072A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752" y="4597458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89CE17B7-BE99-4849-92D4-3648D2DD7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39" y="2818120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1178C-D394-4B14-B244-6049D519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/>
              <a:t>4. Ktoré tri čísla sú </a:t>
            </a:r>
            <a:r>
              <a:rPr lang="sk-SK" sz="4000" dirty="0">
                <a:solidFill>
                  <a:schemeClr val="accent1">
                    <a:lumMod val="75000"/>
                  </a:schemeClr>
                </a:solidFill>
              </a:rPr>
              <a:t>hneď pred číslom 32</a:t>
            </a:r>
            <a:r>
              <a:rPr lang="sk-SK" sz="4000" dirty="0"/>
              <a:t>?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1BBAA6CF-6AE7-48CE-9480-3E20B7D6A759}"/>
              </a:ext>
            </a:extLst>
          </p:cNvPr>
          <p:cNvSpPr/>
          <p:nvPr/>
        </p:nvSpPr>
        <p:spPr>
          <a:xfrm>
            <a:off x="1962077" y="266127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 </a:t>
            </a:r>
            <a:r>
              <a:rPr lang="sk-SK" sz="3200" dirty="0">
                <a:solidFill>
                  <a:schemeClr val="tx1"/>
                </a:solidFill>
              </a:rPr>
              <a:t>31, 29, 2O 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0D5FE8D2-BB1A-4A29-97EE-C6D049631D05}"/>
              </a:ext>
            </a:extLst>
          </p:cNvPr>
          <p:cNvSpPr/>
          <p:nvPr/>
        </p:nvSpPr>
        <p:spPr>
          <a:xfrm>
            <a:off x="1855329" y="42066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  </a:t>
            </a:r>
            <a:r>
              <a:rPr lang="sk-SK" sz="3200" dirty="0">
                <a:solidFill>
                  <a:schemeClr val="tx1"/>
                </a:solidFill>
              </a:rPr>
              <a:t>1, 2, 3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2F4AB771-A932-49D3-9F8B-C9B2A0559B1F}"/>
              </a:ext>
            </a:extLst>
          </p:cNvPr>
          <p:cNvSpPr/>
          <p:nvPr/>
        </p:nvSpPr>
        <p:spPr>
          <a:xfrm>
            <a:off x="5982021" y="4255549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  </a:t>
            </a:r>
            <a:r>
              <a:rPr lang="sk-SK" sz="3200" dirty="0">
                <a:solidFill>
                  <a:schemeClr val="tx1"/>
                </a:solidFill>
              </a:rPr>
              <a:t>33, 34, 35</a:t>
            </a: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F599AF3A-38C4-48E6-8D17-2A542C9D60B5}"/>
              </a:ext>
            </a:extLst>
          </p:cNvPr>
          <p:cNvSpPr/>
          <p:nvPr/>
        </p:nvSpPr>
        <p:spPr>
          <a:xfrm>
            <a:off x="6033160" y="266127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  </a:t>
            </a:r>
            <a:r>
              <a:rPr lang="sk-SK" sz="3200" dirty="0">
                <a:solidFill>
                  <a:schemeClr val="tx1"/>
                </a:solidFill>
              </a:rPr>
              <a:t>31, 30, 29</a:t>
            </a:r>
          </a:p>
        </p:txBody>
      </p:sp>
      <p:pic>
        <p:nvPicPr>
          <p:cNvPr id="5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5A0E9B96-3919-480B-96B1-D14988531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9" y="3196285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B7D18543-B989-4A7B-A519-B6F18A7F0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018" y="4739932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7F4F6D71-3627-4D42-9F19-00BB5E37A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908" y="490289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E45AE749-021F-4F82-8842-5FD32E8C6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379" y="2802062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19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D9910-2208-44AB-8C4F-D9CD3ED8D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970034" cy="16270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5. Novú knihu som začal čítať v pondelok. Čítal som ju </a:t>
            </a:r>
            <a:r>
              <a:rPr lang="sk-SK" dirty="0">
                <a:solidFill>
                  <a:schemeClr val="tx1"/>
                </a:solidFill>
              </a:rPr>
              <a:t>za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5 dní</a:t>
            </a:r>
            <a:r>
              <a:rPr lang="sk-SK" dirty="0">
                <a:solidFill>
                  <a:schemeClr val="tx1"/>
                </a:solidFill>
              </a:rPr>
              <a:t>.</a:t>
            </a:r>
            <a:r>
              <a:rPr lang="sk-SK" dirty="0"/>
              <a:t>  V ktorý deň som knihu dočítal?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3640A15-25A9-4688-BB90-D3C54544E067}"/>
              </a:ext>
            </a:extLst>
          </p:cNvPr>
          <p:cNvSpPr/>
          <p:nvPr/>
        </p:nvSpPr>
        <p:spPr>
          <a:xfrm>
            <a:off x="2090057" y="28181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</a:t>
            </a:r>
            <a:r>
              <a:rPr lang="sk-SK" sz="3200" dirty="0">
                <a:solidFill>
                  <a:schemeClr val="tx1"/>
                </a:solidFill>
              </a:rPr>
              <a:t> štvrtok 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4585D420-CA05-40AD-8BDC-A1A7E06B5F1B}"/>
              </a:ext>
            </a:extLst>
          </p:cNvPr>
          <p:cNvSpPr/>
          <p:nvPr/>
        </p:nvSpPr>
        <p:spPr>
          <a:xfrm>
            <a:off x="2090057" y="4360049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</a:t>
            </a:r>
            <a:r>
              <a:rPr lang="sk-SK" sz="3200" dirty="0">
                <a:solidFill>
                  <a:schemeClr val="tx1"/>
                </a:solidFill>
              </a:rPr>
              <a:t>  sobota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E4CB5E17-E999-4DE4-92A2-8A5E6B986E9D}"/>
              </a:ext>
            </a:extLst>
          </p:cNvPr>
          <p:cNvSpPr/>
          <p:nvPr/>
        </p:nvSpPr>
        <p:spPr>
          <a:xfrm>
            <a:off x="6435378" y="4360049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</a:t>
            </a:r>
            <a:r>
              <a:rPr lang="sk-SK" sz="3200" dirty="0">
                <a:solidFill>
                  <a:schemeClr val="tx1"/>
                </a:solidFill>
              </a:rPr>
              <a:t> nedeľu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06467C35-E6B0-4ABC-ACB1-671445EFD26D}"/>
              </a:ext>
            </a:extLst>
          </p:cNvPr>
          <p:cNvSpPr/>
          <p:nvPr/>
        </p:nvSpPr>
        <p:spPr>
          <a:xfrm>
            <a:off x="6435378" y="28181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piatok</a:t>
            </a:r>
          </a:p>
        </p:txBody>
      </p:sp>
      <p:pic>
        <p:nvPicPr>
          <p:cNvPr id="8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45654225-4127-4FD7-8EF1-B1C18751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15" y="3211653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D1CB9226-F9E9-4820-B1F7-5D8F83420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14" y="4824374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E7DD011E-042C-4567-B2A7-1A829541B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340" y="4860874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9B4DF3F1-2820-47E1-8A24-F0E148566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550" y="2855373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5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C08BD-6DD5-46D5-9FC6-549958B9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6. Aký bude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súčet</a:t>
            </a:r>
            <a:r>
              <a:rPr lang="sk-SK" dirty="0"/>
              <a:t> čísel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6 a 6</a:t>
            </a:r>
            <a:r>
              <a:rPr lang="sk-SK" dirty="0"/>
              <a:t>, ak oba sčítance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zväčšíme o 4</a:t>
            </a:r>
            <a:r>
              <a:rPr lang="sk-SK" dirty="0"/>
              <a:t>?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B3D1E7BB-4A93-4C59-9CE1-AC672C0710DC}"/>
              </a:ext>
            </a:extLst>
          </p:cNvPr>
          <p:cNvSpPr/>
          <p:nvPr/>
        </p:nvSpPr>
        <p:spPr>
          <a:xfrm>
            <a:off x="6549358" y="2586158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 16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BC5A16E5-B9E4-4FAE-8A91-8B8B94205D6B}"/>
              </a:ext>
            </a:extLst>
          </p:cNvPr>
          <p:cNvSpPr/>
          <p:nvPr/>
        </p:nvSpPr>
        <p:spPr>
          <a:xfrm>
            <a:off x="6549358" y="3915016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</a:t>
            </a:r>
            <a:r>
              <a:rPr lang="sk-SK" sz="3200" dirty="0">
                <a:solidFill>
                  <a:schemeClr val="tx1"/>
                </a:solidFill>
              </a:rPr>
              <a:t>  12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FEB03B61-0C2B-40BF-8084-FF65C57BD3AF}"/>
              </a:ext>
            </a:extLst>
          </p:cNvPr>
          <p:cNvSpPr/>
          <p:nvPr/>
        </p:nvSpPr>
        <p:spPr>
          <a:xfrm>
            <a:off x="2544054" y="3915016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</a:t>
            </a:r>
            <a:r>
              <a:rPr lang="sk-SK" sz="3200" dirty="0">
                <a:solidFill>
                  <a:schemeClr val="tx1"/>
                </a:solidFill>
              </a:rPr>
              <a:t>  18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35E88D97-05A9-4CEA-BF19-529C38551C7E}"/>
              </a:ext>
            </a:extLst>
          </p:cNvPr>
          <p:cNvSpPr/>
          <p:nvPr/>
        </p:nvSpPr>
        <p:spPr>
          <a:xfrm>
            <a:off x="2544054" y="25133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</a:t>
            </a:r>
            <a:r>
              <a:rPr lang="sk-SK" sz="3200" dirty="0">
                <a:solidFill>
                  <a:schemeClr val="tx1"/>
                </a:solidFill>
              </a:rPr>
              <a:t>  20</a:t>
            </a:r>
          </a:p>
        </p:txBody>
      </p:sp>
      <p:pic>
        <p:nvPicPr>
          <p:cNvPr id="4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361BAB6A-208F-4001-AEC5-7A2F2861D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20" y="437221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46D7A17D-8C18-4BCD-BB1C-86B51FC30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16" y="423622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0BB75CAD-A6F2-423A-B1BF-46965D9CA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19" y="2978288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835F6476-39DF-4566-8CA9-E4365EDEF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16" y="2577989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7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0B933-31FC-47EF-8622-3015D9B3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7. Rozdiel čísel 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76, 5 </a:t>
            </a:r>
            <a:r>
              <a:rPr lang="sk-SK" dirty="0"/>
              <a:t>je: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5B233993-89D0-486C-AA6F-DA9CA462B92E}"/>
              </a:ext>
            </a:extLst>
          </p:cNvPr>
          <p:cNvSpPr/>
          <p:nvPr/>
        </p:nvSpPr>
        <p:spPr>
          <a:xfrm>
            <a:off x="2544054" y="25133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</a:t>
            </a:r>
            <a:r>
              <a:rPr lang="sk-SK" sz="3200" dirty="0">
                <a:solidFill>
                  <a:schemeClr val="tx1"/>
                </a:solidFill>
              </a:rPr>
              <a:t> 81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613C690B-5470-4C8D-A458-52E099A0883D}"/>
              </a:ext>
            </a:extLst>
          </p:cNvPr>
          <p:cNvSpPr/>
          <p:nvPr/>
        </p:nvSpPr>
        <p:spPr>
          <a:xfrm>
            <a:off x="2544054" y="4178515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 </a:t>
            </a:r>
            <a:r>
              <a:rPr lang="sk-SK" sz="3200" dirty="0">
                <a:solidFill>
                  <a:schemeClr val="tx1"/>
                </a:solidFill>
              </a:rPr>
              <a:t>70</a:t>
            </a:r>
            <a:r>
              <a:rPr lang="sk-SK" sz="3200" b="1" dirty="0">
                <a:solidFill>
                  <a:schemeClr val="tx1"/>
                </a:solidFill>
              </a:rPr>
              <a:t> </a:t>
            </a:r>
            <a:endParaRPr lang="sk-SK" sz="3200" dirty="0">
              <a:solidFill>
                <a:schemeClr val="tx1"/>
              </a:solidFill>
            </a:endParaRP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D6690CE5-1658-4B66-98F2-DE5360C44BF2}"/>
              </a:ext>
            </a:extLst>
          </p:cNvPr>
          <p:cNvSpPr/>
          <p:nvPr/>
        </p:nvSpPr>
        <p:spPr>
          <a:xfrm>
            <a:off x="6474437" y="4180758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  </a:t>
            </a:r>
            <a:r>
              <a:rPr lang="sk-SK" sz="3200" dirty="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FBD15E02-9E8D-4097-B267-D1D47AE6852C}"/>
              </a:ext>
            </a:extLst>
          </p:cNvPr>
          <p:cNvSpPr/>
          <p:nvPr/>
        </p:nvSpPr>
        <p:spPr>
          <a:xfrm>
            <a:off x="6474437" y="25133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</a:t>
            </a:r>
            <a:r>
              <a:rPr lang="sk-SK" sz="3200" dirty="0">
                <a:solidFill>
                  <a:schemeClr val="tx1"/>
                </a:solidFill>
              </a:rPr>
              <a:t> 76</a:t>
            </a:r>
          </a:p>
        </p:txBody>
      </p:sp>
      <p:pic>
        <p:nvPicPr>
          <p:cNvPr id="4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AB6CC807-8905-4AB6-9A58-A5C44224C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759" y="4009741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B76D6640-811C-4E29-9171-7ADBC7328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037" y="2970520"/>
            <a:ext cx="938865" cy="902286"/>
          </a:xfrm>
          <a:prstGeom prst="rect">
            <a:avLst/>
          </a:prstGeom>
        </p:spPr>
      </p:pic>
      <p:pic>
        <p:nvPicPr>
          <p:cNvPr id="10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91310BEC-9772-4303-A362-61B392077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51" y="4623601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28A34931-A61C-4EEB-BBF0-286F5A6CF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40" y="2972656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2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AC46C3-B95A-4037-8F2C-AA2BF29F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8. Ktorý časový údaj uvádza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najkratšie trvanie</a:t>
            </a:r>
            <a:r>
              <a:rPr lang="sk-SK" dirty="0"/>
              <a:t>?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92ABB73B-982A-4F92-8413-7C583B8528A8}"/>
              </a:ext>
            </a:extLst>
          </p:cNvPr>
          <p:cNvSpPr/>
          <p:nvPr/>
        </p:nvSpPr>
        <p:spPr>
          <a:xfrm>
            <a:off x="2544054" y="2513320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A</a:t>
            </a:r>
            <a:r>
              <a:rPr lang="sk-SK" sz="3200" dirty="0">
                <a:solidFill>
                  <a:schemeClr val="tx1"/>
                </a:solidFill>
              </a:rPr>
              <a:t>  </a:t>
            </a:r>
            <a:r>
              <a:rPr lang="sk-SK" sz="2800" dirty="0">
                <a:solidFill>
                  <a:schemeClr val="tx1"/>
                </a:solidFill>
              </a:rPr>
              <a:t>týždeň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40FAD000-B8FA-45F0-87FB-D2AF45AA9E12}"/>
              </a:ext>
            </a:extLst>
          </p:cNvPr>
          <p:cNvSpPr/>
          <p:nvPr/>
        </p:nvSpPr>
        <p:spPr>
          <a:xfrm>
            <a:off x="2544054" y="422910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C  </a:t>
            </a:r>
            <a:r>
              <a:rPr lang="sk-SK" sz="2800" dirty="0">
                <a:solidFill>
                  <a:schemeClr val="tx1"/>
                </a:solidFill>
              </a:rPr>
              <a:t>minúta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D547D176-FDD0-45A6-8C36-BCEE14B7EE9F}"/>
              </a:ext>
            </a:extLst>
          </p:cNvPr>
          <p:cNvSpPr/>
          <p:nvPr/>
        </p:nvSpPr>
        <p:spPr>
          <a:xfrm>
            <a:off x="6599900" y="4229101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D </a:t>
            </a:r>
            <a:r>
              <a:rPr lang="sk-SK" sz="3200" dirty="0">
                <a:solidFill>
                  <a:schemeClr val="tx1"/>
                </a:solidFill>
              </a:rPr>
              <a:t> </a:t>
            </a:r>
            <a:r>
              <a:rPr lang="sk-SK" sz="2800" dirty="0">
                <a:solidFill>
                  <a:schemeClr val="tx1"/>
                </a:solidFill>
              </a:rPr>
              <a:t>rok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072930A1-3253-40D3-BD35-2212B6EC4646}"/>
              </a:ext>
            </a:extLst>
          </p:cNvPr>
          <p:cNvSpPr/>
          <p:nvPr/>
        </p:nvSpPr>
        <p:spPr>
          <a:xfrm>
            <a:off x="6599900" y="2529166"/>
            <a:ext cx="2543416" cy="914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B  </a:t>
            </a:r>
            <a:r>
              <a:rPr lang="sk-SK" sz="2800" dirty="0">
                <a:solidFill>
                  <a:schemeClr val="tx1"/>
                </a:solidFill>
              </a:rPr>
              <a:t>hodina</a:t>
            </a:r>
          </a:p>
        </p:txBody>
      </p:sp>
      <p:pic>
        <p:nvPicPr>
          <p:cNvPr id="5" name="Picture 2" descr="LACNÉ ZÁJAZDY.SK - výber lacných dovoleniek a last minute do celého sveta |  Novinky - Ktoré hraničné priechody SR sú otvorené?">
            <a:extLst>
              <a:ext uri="{FF2B5EF4-FFF2-40B4-BE49-F238E27FC236}">
                <a16:creationId xmlns:a16="http://schemas.microsoft.com/office/drawing/2014/main" id="{37E5DADA-3B13-4A10-B3F8-B0C04C8AE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750" y="4443575"/>
            <a:ext cx="1275871" cy="125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Zrušiť Zmazať Kríž - Vektorová grafika zdarma na Pixabay">
            <a:extLst>
              <a:ext uri="{FF2B5EF4-FFF2-40B4-BE49-F238E27FC236}">
                <a16:creationId xmlns:a16="http://schemas.microsoft.com/office/drawing/2014/main" id="{95F1DB67-1EBF-464D-B9F0-D263D5D14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09" y="3023089"/>
            <a:ext cx="938907" cy="9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367167C9-2E00-4487-9915-2B8AD60CE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9229" y="3085433"/>
            <a:ext cx="938865" cy="902286"/>
          </a:xfrm>
          <a:prstGeom prst="rect">
            <a:avLst/>
          </a:prstGeo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30114C50-B0FB-44F3-87C5-7C43284E3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4160" y="4773254"/>
            <a:ext cx="938865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5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ezanie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224</Words>
  <Application>Microsoft Office PowerPoint</Application>
  <PresentationFormat>Širokouhlá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Franklin Gothic Book</vt:lpstr>
      <vt:lpstr>Orezanie</vt:lpstr>
      <vt:lpstr>Úlohy pre bystré hlavičky </vt:lpstr>
      <vt:lpstr>1. Urči, ktoré čísla chýbajú v danej postupnosti 76, 75,___,___,72,___ </vt:lpstr>
      <vt:lpstr>2. Ktoré z daných čísel má  2 jednotky, 5 desiatok</vt:lpstr>
      <vt:lpstr>3. Ktoré je najmenšie dvojciferné číslo?</vt:lpstr>
      <vt:lpstr>4. Ktoré tri čísla sú hneď pred číslom 32?</vt:lpstr>
      <vt:lpstr>5. Novú knihu som začal čítať v pondelok. Čítal som ju za 5 dní.  V ktorý deň som knihu dočítal?</vt:lpstr>
      <vt:lpstr>6. Aký bude súčet čísel 6 a 6, ak oba sčítance zväčšíme o 4?</vt:lpstr>
      <vt:lpstr>7. Rozdiel čísel  76, 5 je:</vt:lpstr>
      <vt:lpstr>8. Ktorý časový údaj uvádza najkratšie trvanie?</vt:lpstr>
      <vt:lpstr> 9. Súčet ktorých dvoch čísel je 97?</vt:lpstr>
      <vt:lpstr> 10. Úsečke AB:</vt:lpstr>
      <vt:lpstr> Zvládol si 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Úlohy pre bystré hlavičky</dc:title>
  <dc:creator>Veronika Sucak</dc:creator>
  <cp:lastModifiedBy>Andrea Kerestesova</cp:lastModifiedBy>
  <cp:revision>3</cp:revision>
  <dcterms:created xsi:type="dcterms:W3CDTF">2021-01-05T09:35:25Z</dcterms:created>
  <dcterms:modified xsi:type="dcterms:W3CDTF">2021-03-07T19:59:51Z</dcterms:modified>
</cp:coreProperties>
</file>