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omic Sans MS" pitchFamily="66" charset="0"/>
      <p:regular r:id="rId15"/>
      <p:bold r:id="rId16"/>
      <p:italic r:id="rId17"/>
      <p:boldItalic r:id="rId18"/>
    </p:embeddedFont>
    <p:embeddedFont>
      <p:font typeface="Pacifico" charset="-18"/>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F97C5"/>
            </a:gs>
            <a:gs pos="100000">
              <a:srgbClr val="0FDC9E"/>
            </a:gs>
          </a:gsLst>
          <a:lin ang="5400012" scaled="0"/>
        </a:gra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pl" sz="7200" b="1" i="1"/>
              <a:t>Odnawialne źródła energii</a:t>
            </a:r>
            <a:endParaRPr sz="7200" b="1" i="1"/>
          </a:p>
        </p:txBody>
      </p:sp>
      <p:sp>
        <p:nvSpPr>
          <p:cNvPr id="55" name="Shape 5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a:t>                                                               </a:t>
            </a:r>
            <a:r>
              <a:rPr lang="pl" b="1" i="1"/>
              <a:t>Kasia Ziółek</a:t>
            </a:r>
            <a:endParaRPr b="1" i="1"/>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0087"/>
            </a:gs>
            <a:gs pos="100000">
              <a:srgbClr val="FFCDF3"/>
            </a:gs>
          </a:gsLst>
          <a:lin ang="5400012" scaled="0"/>
        </a:gra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05850" y="-1553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8500" b="1" i="1">
                <a:latin typeface="Lobster"/>
                <a:ea typeface="Lobster"/>
                <a:cs typeface="Lobster"/>
                <a:sym typeface="Lobster"/>
              </a:rPr>
              <a:t>   Energia wiatru</a:t>
            </a:r>
            <a:endParaRPr sz="8500" b="1" i="1">
              <a:latin typeface="Lobster"/>
              <a:ea typeface="Lobster"/>
              <a:cs typeface="Lobster"/>
              <a:sym typeface="Lobster"/>
            </a:endParaRPr>
          </a:p>
        </p:txBody>
      </p:sp>
      <p:sp>
        <p:nvSpPr>
          <p:cNvPr id="105" name="Shape 105"/>
          <p:cNvSpPr txBox="1">
            <a:spLocks noGrp="1"/>
          </p:cNvSpPr>
          <p:nvPr>
            <p:ph type="body" idx="1"/>
          </p:nvPr>
        </p:nvSpPr>
        <p:spPr>
          <a:xfrm>
            <a:off x="311700" y="1204875"/>
            <a:ext cx="8520600" cy="34164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pl" sz="1900" b="1" i="1">
                <a:solidFill>
                  <a:srgbClr val="222222"/>
                </a:solidFill>
                <a:highlight>
                  <a:srgbClr val="FFFFFF"/>
                </a:highlight>
                <a:latin typeface="Comic Sans MS"/>
                <a:ea typeface="Comic Sans MS"/>
                <a:cs typeface="Comic Sans MS"/>
                <a:sym typeface="Comic Sans MS"/>
              </a:rPr>
              <a:t>Energia wiatru – energia kinetyczna przemieszczających się mas powietrza, zaliczana do odnawialnych źródeł energii. Jest przekształcana w energię elektryczna za pomocąturbin wiatrowych, jak również wykorzystywana jako energia mechaniczna w wiatrakach i pompach wiatrowych, oraz jako źródło napędu w jachtach żaglowych. W 2015 roku energia wiatru dostarczyła ludzkości 841 TWh, czyli 3,5% światowego zapotrzebowania na energię elektryczną. Największy udział w krajowej produkcji energii elektrycznej miała w Danii (49,7%), Irlandii (22,9%), Portugalii (22,3%) i Hiszpanii (17,7%). W Polsce w 2015 roku energia wiatru dostarczyła 10,8 TWh, czyli 6,6% zapotrzebowania na energię elektryczną.</a:t>
            </a:r>
            <a:endParaRPr sz="1900" b="1" i="1">
              <a:latin typeface="Comic Sans MS"/>
              <a:ea typeface="Comic Sans MS"/>
              <a:cs typeface="Comic Sans MS"/>
              <a:sym typeface="Comic Sans MS"/>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B6FFE5"/>
            </a:gs>
            <a:gs pos="100000">
              <a:srgbClr val="CA8BFF"/>
            </a:gs>
          </a:gsLst>
          <a:path path="circle">
            <a:fillToRect r="100000" b="100000"/>
          </a:path>
          <a:tileRect l="-100000" t="-100000"/>
        </a:gra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pl" sz="10000" b="1" i="1">
                <a:latin typeface="Pacifico"/>
                <a:ea typeface="Pacifico"/>
                <a:cs typeface="Pacifico"/>
                <a:sym typeface="Pacifico"/>
              </a:rPr>
              <a:t>Dziękuję za uwagę! :D</a:t>
            </a:r>
            <a:endParaRPr sz="10000" b="1" i="1">
              <a:latin typeface="Pacifico"/>
              <a:ea typeface="Pacifico"/>
              <a:cs typeface="Pacifico"/>
              <a:sym typeface="Pacifico"/>
            </a:endParaRPr>
          </a:p>
        </p:txBody>
      </p:sp>
      <p:sp>
        <p:nvSpPr>
          <p:cNvPr id="116" name="Shape 116"/>
          <p:cNvSpPr txBox="1"/>
          <p:nvPr/>
        </p:nvSpPr>
        <p:spPr>
          <a:xfrm>
            <a:off x="311700" y="4025350"/>
            <a:ext cx="8574600" cy="76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pl"/>
              <a:t>                                                                                                                           </a:t>
            </a:r>
            <a:r>
              <a:rPr lang="pl" sz="3000" b="1" i="1"/>
              <a:t>Kasia Ziółek</a:t>
            </a:r>
            <a:endParaRPr sz="3000" b="1" i="1"/>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100"/>
            </a:gs>
            <a:gs pos="100000">
              <a:srgbClr val="71C7FF"/>
            </a:gs>
          </a:gsLst>
          <a:lin ang="5400012" scaled="0"/>
        </a:gra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4600" dirty="0">
                <a:latin typeface="Lobster"/>
                <a:ea typeface="Lobster"/>
                <a:cs typeface="Lobster"/>
                <a:sym typeface="Lobster"/>
              </a:rPr>
              <a:t>Czym są odnawialne źródła energii?</a:t>
            </a:r>
            <a:endParaRPr sz="4600" dirty="0">
              <a:latin typeface="Lobster"/>
              <a:ea typeface="Lobster"/>
              <a:cs typeface="Lobster"/>
              <a:sym typeface="Lobster"/>
            </a:endParaRPr>
          </a:p>
        </p:txBody>
      </p:sp>
      <p:sp>
        <p:nvSpPr>
          <p:cNvPr id="61" name="Shape 61"/>
          <p:cNvSpPr txBox="1">
            <a:spLocks noGrp="1"/>
          </p:cNvSpPr>
          <p:nvPr>
            <p:ph type="body" idx="1"/>
          </p:nvPr>
        </p:nvSpPr>
        <p:spPr>
          <a:xfrm>
            <a:off x="251520" y="1419622"/>
            <a:ext cx="8520600" cy="3312368"/>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pl" sz="2300" b="1" i="1" dirty="0">
                <a:solidFill>
                  <a:srgbClr val="222222"/>
                </a:solidFill>
                <a:highlight>
                  <a:srgbClr val="FFFFFF"/>
                </a:highlight>
                <a:latin typeface="Comic Sans MS"/>
                <a:ea typeface="Comic Sans MS"/>
                <a:cs typeface="Comic Sans MS"/>
                <a:sym typeface="Comic Sans MS"/>
              </a:rPr>
              <a:t>Są to źródła energii, których wykorzystywanie nie wiąże się z długotrwałym ich deficytem, ponieważ ich zasób odnawia się w krótkim czasie. Takimi źródłami są między innymi wiatr, promieniowanie słoneczne, opady, pływy morskie, fale morskie i geotermia. Przeciwieństwem ich są nieodnawialne źródła energii, czyli źródła, których zasoby odtwarzają się bardzo powoli bądź wcale: ropa naftowa, węgiel, gaz ziemny i uran</a:t>
            </a:r>
            <a:endParaRPr sz="2300" b="1" i="1" dirty="0">
              <a:latin typeface="Comic Sans MS"/>
              <a:ea typeface="Comic Sans MS"/>
              <a:cs typeface="Comic Sans MS"/>
              <a:sym typeface="Comic Sans MS"/>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6FFFEE"/>
            </a:gs>
            <a:gs pos="100000">
              <a:srgbClr val="000DFF"/>
            </a:gs>
          </a:gsLst>
          <a:lin ang="5400012" scaled="0"/>
        </a:grad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217975" y="-2236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7400" b="1" i="1">
                <a:solidFill>
                  <a:srgbClr val="222222"/>
                </a:solidFill>
                <a:latin typeface="Lobster"/>
                <a:ea typeface="Lobster"/>
                <a:cs typeface="Lobster"/>
                <a:sym typeface="Lobster"/>
              </a:rPr>
              <a:t>Energia Wodna</a:t>
            </a:r>
            <a:endParaRPr sz="7400" b="1" i="1">
              <a:latin typeface="Lobster"/>
              <a:ea typeface="Lobster"/>
              <a:cs typeface="Lobster"/>
              <a:sym typeface="Lobster"/>
            </a:endParaRPr>
          </a:p>
        </p:txBody>
      </p:sp>
      <p:sp>
        <p:nvSpPr>
          <p:cNvPr id="72" name="Shape 72"/>
          <p:cNvSpPr txBox="1">
            <a:spLocks noGrp="1"/>
          </p:cNvSpPr>
          <p:nvPr>
            <p:ph type="body" idx="1"/>
          </p:nvPr>
        </p:nvSpPr>
        <p:spPr>
          <a:xfrm>
            <a:off x="311700" y="952375"/>
            <a:ext cx="8520600" cy="34164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pl" b="1" i="1" dirty="0">
                <a:solidFill>
                  <a:srgbClr val="222222"/>
                </a:solidFill>
                <a:highlight>
                  <a:srgbClr val="FFFFFF"/>
                </a:highlight>
                <a:latin typeface="Comic Sans MS"/>
                <a:ea typeface="Comic Sans MS"/>
                <a:cs typeface="Comic Sans MS"/>
                <a:sym typeface="Comic Sans MS"/>
              </a:rPr>
              <a:t>Energia wodna (energia rzek) – wykorzystywana gospodarczo,energia mechaniczna płynącej wody. Współcześnie energię wodną zazwyczaj przetwarza się na energię elektryczną. Można ją także wykorzystywać bezpośrednio do napędu maszyn – istnieje wiele rozwiązań, w których płynąca woda napędza turbinę lub koło wodne. Przed wynalezieniem maszyn elektrycznych i upowszechnieniem elektroenergetyki energię wodną powszechnie wykorzystywano do napędu młynów, foluszów, kuźni, tartaków i innych zakładów przemysłowych. W latach 30. XIX wieku, w szczytowym okresie rozwoju transportu rzecznego, napęd wodny stosowano przy przemieszczaniu barek po pochylniach pomiędzy odcinkami kanałów na różnych poziomach (pochylnie takie zachowały się do dziś na Kanale Elbląskim).</a:t>
            </a:r>
            <a:endParaRPr b="1" i="1" dirty="0">
              <a:latin typeface="Comic Sans MS"/>
              <a:ea typeface="Comic Sans MS"/>
              <a:cs typeface="Comic Sans MS"/>
              <a:sym typeface="Comic Sans MS"/>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p:cNvPicPr preferRelativeResize="0"/>
          <p:nvPr/>
        </p:nvPicPr>
        <p:blipFill>
          <a:blip r:embed="rId3">
            <a:alphaModFix/>
          </a:blip>
          <a:stretch>
            <a:fillRect/>
          </a:stretch>
        </p:blipFill>
        <p:spPr>
          <a:xfrm>
            <a:off x="1" y="0"/>
            <a:ext cx="9144000" cy="5143500"/>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7E006"/>
            </a:gs>
            <a:gs pos="100000">
              <a:srgbClr val="BCFFFD"/>
            </a:gs>
          </a:gsLst>
          <a:lin ang="2700006" scaled="0"/>
        </a:gra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93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7200" b="1" i="1" dirty="0">
                <a:latin typeface="Lobster"/>
                <a:ea typeface="Lobster"/>
                <a:cs typeface="Lobster"/>
                <a:sym typeface="Lobster"/>
              </a:rPr>
              <a:t>  </a:t>
            </a:r>
            <a:r>
              <a:rPr lang="pl" sz="6000" b="1" i="1" dirty="0">
                <a:latin typeface="Lobster"/>
                <a:ea typeface="Lobster"/>
                <a:cs typeface="Lobster"/>
                <a:sym typeface="Lobster"/>
              </a:rPr>
              <a:t>Energia geotermalna</a:t>
            </a:r>
            <a:endParaRPr sz="7200" b="1" i="1" dirty="0">
              <a:latin typeface="Lobster"/>
              <a:ea typeface="Lobster"/>
              <a:cs typeface="Lobster"/>
              <a:sym typeface="Lobster"/>
            </a:endParaRPr>
          </a:p>
        </p:txBody>
      </p:sp>
      <p:sp>
        <p:nvSpPr>
          <p:cNvPr id="83" name="Shape 83"/>
          <p:cNvSpPr txBox="1">
            <a:spLocks noGrp="1"/>
          </p:cNvSpPr>
          <p:nvPr>
            <p:ph type="body" idx="1"/>
          </p:nvPr>
        </p:nvSpPr>
        <p:spPr>
          <a:xfrm>
            <a:off x="323528" y="987574"/>
            <a:ext cx="8598300" cy="2065525"/>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pl" sz="1700" b="1" i="1" dirty="0">
                <a:solidFill>
                  <a:srgbClr val="222222"/>
                </a:solidFill>
                <a:highlight>
                  <a:srgbClr val="FFFFFF"/>
                </a:highlight>
                <a:latin typeface="Comic Sans MS"/>
                <a:ea typeface="Comic Sans MS"/>
                <a:cs typeface="Comic Sans MS"/>
                <a:sym typeface="Comic Sans MS"/>
              </a:rPr>
              <a:t>Energia geotermalna − energia cieplna skał, wody i gruntu pod powierzchnią Ziemi, zaliczana do odnawialnych źródeł energii. Proces odnawiania źródeł geotermalnych jest jednak powolny, stąd przy małym strumieniu ciepła geotermalnego pobieranie dużej ilości ciepła może doprowadzić do wychłodzenia skał lub spadku ciśnienia w zbiorniku. Energia geotermalna jest udostępniana za pomocą wierceń zbliżonych technologią wykonania do odwiertów naftowych, jednak odbiegających od nich w szczegółach wykonania i umiejscowienia. Energia geotermalna może być pobierana za pomocą gruntowych pomp ciepła lub głębszych odwiertów, które z reguły służą eksploatacji głęboko położonych warstw wodonośnych z gorącą wodą. Alternatywnie, możliwe jest wykorzystanie energii cieplnej skał nieprzepuszczalnych lub słabo zawodnionych, do których wtłaczana jest chłodna woda i po nagrzaniu odbierana gorąca. Jednym z przejawów obecności energii geotermalnej są źródła termalne.</a:t>
            </a:r>
            <a:endParaRPr sz="1700" b="1" i="1" dirty="0">
              <a:latin typeface="Comic Sans MS"/>
              <a:ea typeface="Comic Sans MS"/>
              <a:cs typeface="Comic Sans MS"/>
              <a:sym typeface="Comic Sans MS"/>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713"/>
            </a:gs>
            <a:gs pos="100000">
              <a:srgbClr val="FF990F"/>
            </a:gs>
          </a:gsLst>
          <a:lin ang="18900044" scaled="0"/>
        </a:grad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95536" y="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6600" b="1" i="1" dirty="0">
                <a:latin typeface="Lobster"/>
                <a:ea typeface="Lobster"/>
                <a:cs typeface="Lobster"/>
                <a:sym typeface="Lobster"/>
              </a:rPr>
              <a:t>  Energia słoneczna</a:t>
            </a:r>
            <a:endParaRPr sz="6600" b="1" i="1" dirty="0">
              <a:latin typeface="Lobster"/>
              <a:ea typeface="Lobster"/>
              <a:cs typeface="Lobster"/>
              <a:sym typeface="Lobster"/>
            </a:endParaRPr>
          </a:p>
        </p:txBody>
      </p:sp>
      <p:sp>
        <p:nvSpPr>
          <p:cNvPr id="94" name="Shape 94"/>
          <p:cNvSpPr txBox="1">
            <a:spLocks noGrp="1"/>
          </p:cNvSpPr>
          <p:nvPr>
            <p:ph type="body" idx="1"/>
          </p:nvPr>
        </p:nvSpPr>
        <p:spPr>
          <a:xfrm>
            <a:off x="251520" y="987574"/>
            <a:ext cx="8520600" cy="34164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pl" sz="2400" b="1" i="1" dirty="0">
                <a:solidFill>
                  <a:srgbClr val="222222"/>
                </a:solidFill>
                <a:highlight>
                  <a:srgbClr val="FFFFFF"/>
                </a:highlight>
                <a:latin typeface="Comic Sans MS"/>
                <a:ea typeface="Comic Sans MS"/>
                <a:cs typeface="Comic Sans MS"/>
                <a:sym typeface="Comic Sans MS"/>
              </a:rPr>
              <a:t>Energetyka słoneczna – gałąź przemysłu zajmująca się wykorzystaniem energii promieniowania słonecznego zaliczanej do odnawialnych źródeł energii. Od początku XXI wieku rozwija się w tempie około 40% rocznie. Globalne inwestycje w energię słoneczną w 2014 wyniosły 149,6 mld dolarów. W 2016 roku łączna moc zainstalowanych ogniw słonecznych wynosiła 301 GW</a:t>
            </a:r>
            <a:r>
              <a:rPr lang="pl" sz="2400" b="1" i="1" baseline="30000" dirty="0">
                <a:solidFill>
                  <a:srgbClr val="222222"/>
                </a:solidFill>
                <a:highlight>
                  <a:srgbClr val="FFFFFF"/>
                </a:highlight>
                <a:latin typeface="Comic Sans MS"/>
                <a:ea typeface="Comic Sans MS"/>
                <a:cs typeface="Comic Sans MS"/>
                <a:sym typeface="Comic Sans MS"/>
              </a:rPr>
              <a:t> </a:t>
            </a:r>
            <a:r>
              <a:rPr lang="pl" sz="2400" b="1" i="1" dirty="0">
                <a:solidFill>
                  <a:srgbClr val="222222"/>
                </a:solidFill>
                <a:highlight>
                  <a:srgbClr val="FFFFFF"/>
                </a:highlight>
                <a:latin typeface="Comic Sans MS"/>
                <a:ea typeface="Comic Sans MS"/>
                <a:cs typeface="Comic Sans MS"/>
                <a:sym typeface="Comic Sans MS"/>
              </a:rPr>
              <a:t>i zaspokajały one 1,3% światowego zapotrzebowania na energię elektryczną.</a:t>
            </a:r>
            <a:endParaRPr sz="2400" b="1" i="1" dirty="0">
              <a:latin typeface="Comic Sans MS"/>
              <a:ea typeface="Comic Sans MS"/>
              <a:cs typeface="Comic Sans MS"/>
              <a:sym typeface="Comic Sans MS"/>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522</Words>
  <Application>Microsoft Office PowerPoint</Application>
  <PresentationFormat>Pokaz na ekranie (16:9)</PresentationFormat>
  <Paragraphs>14</Paragraphs>
  <Slides>12</Slides>
  <Notes>12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Lobster</vt:lpstr>
      <vt:lpstr>Comic Sans MS</vt:lpstr>
      <vt:lpstr>Pacifico</vt:lpstr>
      <vt:lpstr>Simple Light</vt:lpstr>
      <vt:lpstr>Odnawialne źródła energii</vt:lpstr>
      <vt:lpstr>Czym są odnawialne źródła energii?</vt:lpstr>
      <vt:lpstr>Slajd 3</vt:lpstr>
      <vt:lpstr>Energia Wodna</vt:lpstr>
      <vt:lpstr>Slajd 5</vt:lpstr>
      <vt:lpstr>  Energia geotermalna</vt:lpstr>
      <vt:lpstr>Slajd 7</vt:lpstr>
      <vt:lpstr>  Energia słoneczna</vt:lpstr>
      <vt:lpstr>Slajd 9</vt:lpstr>
      <vt:lpstr>   Energia wiatru</vt:lpstr>
      <vt:lpstr>Slajd 11</vt:lpstr>
      <vt:lpstr>Dziękuję za uwagę! :D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Odnawialne źródła energii</dc:title>
  <cp:lastModifiedBy>Grzegorz</cp:lastModifiedBy>
  <cp:revision>1</cp:revision>
  <dcterms:modified xsi:type="dcterms:W3CDTF">2018-03-15T06:13:01Z</dcterms:modified>
</cp:coreProperties>
</file>