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2" r:id="rId16"/>
    <p:sldId id="263" r:id="rId17"/>
    <p:sldId id="266" r:id="rId18"/>
    <p:sldId id="264" r:id="rId19"/>
    <p:sldId id="279" r:id="rId20"/>
    <p:sldId id="26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F2350-DF56-5A6B-48EC-5A9FA3E0420B}" v="46" dt="2021-03-17T08:18:27.708"/>
    <p1510:client id="{2E3E781A-B265-4FF0-B8C3-9F181B0663D1}" v="982" dt="2021-03-16T17:40:10.510"/>
    <p1510:client id="{6464B59F-F0D4-2000-B5DE-02F8A0A5429E}" v="20" dt="2021-03-18T06:54:16.294"/>
    <p1510:client id="{916627FD-AC8E-CE5D-3DCC-428EFBDF02FD}" v="123" dt="2021-03-17T13:38:30.600"/>
    <p1510:client id="{DAE52C3B-8F5A-25F8-5FB0-9C322153F21E}" v="14" dt="2021-03-18T06:49:33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viewProps" Target="viewProps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presProps" Target="presProps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tableStyles" Target="tableStyles.xml" Id="rId28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theme" Target="theme/theme1.xml" Id="rId27" /><Relationship Type="http://schemas.microsoft.com/office/2015/10/relationships/revisionInfo" Target="revisionInfo.xml" Id="rId30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3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4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2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5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6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1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5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3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3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85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797" r:id="rId6"/>
    <p:sldLayoutId id="2147483793" r:id="rId7"/>
    <p:sldLayoutId id="2147483794" r:id="rId8"/>
    <p:sldLayoutId id="2147483795" r:id="rId9"/>
    <p:sldLayoutId id="2147483796" r:id="rId10"/>
    <p:sldLayoutId id="2147483798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upa wielokolorowych drewnianych figurek">
            <a:extLst>
              <a:ext uri="{FF2B5EF4-FFF2-40B4-BE49-F238E27FC236}">
                <a16:creationId xmlns:a16="http://schemas.microsoft.com/office/drawing/2014/main" id="{14823802-7CAD-48D1-80D8-398150AB4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065" b="8708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Meine Schule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!!footer rectangle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152A1D01-DCB3-4D84-B3A0-E6569C4BE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43" y="905933"/>
            <a:ext cx="8959518" cy="503972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CCD3580-AC4E-4BA5-B058-26B76A079B8C}"/>
              </a:ext>
            </a:extLst>
          </p:cNvPr>
          <p:cNvSpPr txBox="1"/>
          <p:nvPr/>
        </p:nvSpPr>
        <p:spPr>
          <a:xfrm>
            <a:off x="2150327" y="124893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6. </a:t>
            </a:r>
            <a:r>
              <a:rPr lang="pl-PL" sz="2400" b="1" dirty="0" err="1">
                <a:solidFill>
                  <a:schemeClr val="bg1"/>
                </a:solidFill>
              </a:rPr>
              <a:t>Informatik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61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046346B1-F66A-46AE-9E16-D569C7B3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43" y="905933"/>
            <a:ext cx="8959518" cy="503972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093AD4D-B89E-4BA7-940F-DEF7EFC974C3}"/>
              </a:ext>
            </a:extLst>
          </p:cNvPr>
          <p:cNvSpPr txBox="1"/>
          <p:nvPr/>
        </p:nvSpPr>
        <p:spPr>
          <a:xfrm>
            <a:off x="2159620" y="129540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7. Geografie</a:t>
            </a:r>
          </a:p>
        </p:txBody>
      </p:sp>
    </p:spTree>
    <p:extLst>
      <p:ext uri="{BB962C8B-B14F-4D97-AF65-F5344CB8AC3E}">
        <p14:creationId xmlns:p14="http://schemas.microsoft.com/office/powerpoint/2010/main" val="176103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2CE2E798-DBE2-4C24-AE47-5C4A9C528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43" y="905933"/>
            <a:ext cx="8959518" cy="503972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511BCC9-3757-46AF-A725-C932C60FB419}"/>
              </a:ext>
            </a:extLst>
          </p:cNvPr>
          <p:cNvSpPr txBox="1"/>
          <p:nvPr/>
        </p:nvSpPr>
        <p:spPr>
          <a:xfrm>
            <a:off x="2150327" y="122105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8. </a:t>
            </a:r>
            <a:r>
              <a:rPr lang="pl-PL" sz="2400" b="1">
                <a:solidFill>
                  <a:schemeClr val="bg1"/>
                </a:solidFill>
              </a:rPr>
              <a:t>Deutsch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0332AE29-7D68-4DA0-8C51-BC6CEF05E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43" y="905933"/>
            <a:ext cx="8959518" cy="503972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A2E1AF2-1026-412C-AF7F-015214EA1EBF}"/>
              </a:ext>
            </a:extLst>
          </p:cNvPr>
          <p:cNvSpPr txBox="1"/>
          <p:nvPr/>
        </p:nvSpPr>
        <p:spPr>
          <a:xfrm>
            <a:off x="2150327" y="134186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9. Chemie</a:t>
            </a:r>
          </a:p>
        </p:txBody>
      </p:sp>
    </p:spTree>
    <p:extLst>
      <p:ext uri="{BB962C8B-B14F-4D97-AF65-F5344CB8AC3E}">
        <p14:creationId xmlns:p14="http://schemas.microsoft.com/office/powerpoint/2010/main" val="2335820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7E66D967-7512-4E92-93C4-FC9ACACE7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56" y="1022377"/>
            <a:ext cx="10337292" cy="480683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E82E448-E814-4B44-BBFC-1495B7A0AADC}"/>
              </a:ext>
            </a:extLst>
          </p:cNvPr>
          <p:cNvSpPr txBox="1"/>
          <p:nvPr/>
        </p:nvSpPr>
        <p:spPr>
          <a:xfrm>
            <a:off x="1221059" y="148125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10. </a:t>
            </a:r>
            <a:r>
              <a:rPr lang="pl-PL" sz="2400" b="1" dirty="0" err="1">
                <a:solidFill>
                  <a:schemeClr val="bg1"/>
                </a:solidFill>
                <a:ea typeface="+mn-lt"/>
                <a:cs typeface="+mn-lt"/>
              </a:rPr>
              <a:t>Lehrerzimmer</a:t>
            </a:r>
            <a:endParaRPr lang="pl-PL" sz="24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12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CE6EB2-47C4-4219-9DC2-D66E62BBC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de" sz="5600" dirty="0">
                <a:latin typeface="Consolas"/>
              </a:rPr>
              <a:t>Mathematik, Polnisch, Physik und Geschichte sind in dem </a:t>
            </a:r>
            <a:r>
              <a:rPr lang="de" sz="5600">
                <a:latin typeface="Consolas"/>
              </a:rPr>
              <a:t>gleichen</a:t>
            </a:r>
            <a:r>
              <a:rPr lang="de" sz="5600" dirty="0">
                <a:latin typeface="Consolas"/>
              </a:rPr>
              <a:t> Klasse</a:t>
            </a:r>
            <a:endParaRPr lang="pl-PL" sz="56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C0EC31-FB9F-45C3-B01D-E6436342E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Matematyka, polski, fizyka i historia są w tej samej klasie</a:t>
            </a:r>
            <a:endParaRPr lang="pl-P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5751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84C6D0-01F8-4CCF-B5C4-B764CD3E8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pl-PL" dirty="0" err="1"/>
              <a:t>Stundenplan</a:t>
            </a:r>
            <a:endParaRPr lang="pl-PL" err="1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3F2C70-7F24-4B37-8298-DABB696B6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Plan lekcji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3000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stół&#10;&#10;Opis wygenerowany automatycznie">
            <a:extLst>
              <a:ext uri="{FF2B5EF4-FFF2-40B4-BE49-F238E27FC236}">
                <a16:creationId xmlns:a16="http://schemas.microsoft.com/office/drawing/2014/main" id="{505A3A22-8BA6-4AC3-8CC1-FAEE50B5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849166"/>
            <a:ext cx="2743200" cy="1159669"/>
          </a:xfrm>
          <a:prstGeom prst="rect">
            <a:avLst/>
          </a:prstGeom>
        </p:spPr>
      </p:pic>
      <p:pic>
        <p:nvPicPr>
          <p:cNvPr id="4" name="Obraz 4" descr="Obraz zawierający stół&#10;&#10;Opis wygenerowany automatycznie">
            <a:extLst>
              <a:ext uri="{FF2B5EF4-FFF2-40B4-BE49-F238E27FC236}">
                <a16:creationId xmlns:a16="http://schemas.microsoft.com/office/drawing/2014/main" id="{740A0FB6-A2EF-4D52-B056-0FA3ACDF7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43" y="1105396"/>
            <a:ext cx="10571017" cy="44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8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CD4911-58FC-4973-8D9A-8FE4921D9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344" y="1097039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pl-PL"/>
          </a:p>
          <a:p>
            <a:r>
              <a:rPr lang="pl-PL" sz="4400">
                <a:ea typeface="+mj-lt"/>
                <a:cs typeface="+mj-lt"/>
              </a:rPr>
              <a:t>Alle </a:t>
            </a:r>
            <a:r>
              <a:rPr lang="pl-PL" sz="4400" err="1">
                <a:ea typeface="+mj-lt"/>
                <a:cs typeface="+mj-lt"/>
              </a:rPr>
              <a:t>Lehrer</a:t>
            </a:r>
            <a:r>
              <a:rPr lang="pl-PL" sz="4400" dirty="0">
                <a:ea typeface="+mj-lt"/>
                <a:cs typeface="+mj-lt"/>
              </a:rPr>
              <a:t> </a:t>
            </a:r>
            <a:r>
              <a:rPr lang="pl-PL" sz="4400" err="1">
                <a:ea typeface="+mj-lt"/>
                <a:cs typeface="+mj-lt"/>
              </a:rPr>
              <a:t>sind</a:t>
            </a:r>
            <a:r>
              <a:rPr lang="pl-PL" sz="4400">
                <a:ea typeface="+mj-lt"/>
                <a:cs typeface="+mj-lt"/>
              </a:rPr>
              <a:t> nett </a:t>
            </a:r>
            <a:r>
              <a:rPr lang="pl-PL" sz="4400" err="1">
                <a:ea typeface="+mj-lt"/>
                <a:cs typeface="+mj-lt"/>
              </a:rPr>
              <a:t>und</a:t>
            </a:r>
            <a:r>
              <a:rPr lang="pl-PL" sz="4400" dirty="0">
                <a:ea typeface="+mj-lt"/>
                <a:cs typeface="+mj-lt"/>
              </a:rPr>
              <a:t> </a:t>
            </a:r>
            <a:r>
              <a:rPr lang="pl-PL" sz="4400" err="1">
                <a:ea typeface="+mj-lt"/>
                <a:cs typeface="+mj-lt"/>
              </a:rPr>
              <a:t>hilfsbereit</a:t>
            </a:r>
            <a:r>
              <a:rPr lang="pl-PL" sz="4400">
                <a:ea typeface="+mj-lt"/>
                <a:cs typeface="+mj-lt"/>
              </a:rPr>
              <a:t>. </a:t>
            </a:r>
            <a:r>
              <a:rPr lang="pl-PL" sz="4400" err="1">
                <a:ea typeface="+mj-lt"/>
                <a:cs typeface="+mj-lt"/>
              </a:rPr>
              <a:t>Sie</a:t>
            </a:r>
            <a:r>
              <a:rPr lang="pl-PL" sz="4400" dirty="0">
                <a:ea typeface="+mj-lt"/>
                <a:cs typeface="+mj-lt"/>
              </a:rPr>
              <a:t> </a:t>
            </a:r>
            <a:r>
              <a:rPr lang="pl-PL" sz="4400" err="1">
                <a:ea typeface="+mj-lt"/>
                <a:cs typeface="+mj-lt"/>
              </a:rPr>
              <a:t>sollten</a:t>
            </a:r>
            <a:r>
              <a:rPr lang="pl-PL" sz="4400" dirty="0">
                <a:ea typeface="+mj-lt"/>
                <a:cs typeface="+mj-lt"/>
              </a:rPr>
              <a:t> </a:t>
            </a:r>
            <a:r>
              <a:rPr lang="pl-PL" sz="4400" err="1">
                <a:ea typeface="+mj-lt"/>
                <a:cs typeface="+mj-lt"/>
              </a:rPr>
              <a:t>unterrichten</a:t>
            </a:r>
            <a:r>
              <a:rPr lang="pl-PL" sz="4400">
                <a:ea typeface="+mj-lt"/>
                <a:cs typeface="+mj-lt"/>
              </a:rPr>
              <a:t>, </a:t>
            </a:r>
            <a:r>
              <a:rPr lang="pl-PL" sz="4400" err="1">
                <a:ea typeface="+mj-lt"/>
                <a:cs typeface="+mj-lt"/>
              </a:rPr>
              <a:t>damit</a:t>
            </a:r>
            <a:r>
              <a:rPr lang="pl-PL" sz="4400" dirty="0">
                <a:ea typeface="+mj-lt"/>
                <a:cs typeface="+mj-lt"/>
              </a:rPr>
              <a:t> </a:t>
            </a:r>
            <a:r>
              <a:rPr lang="pl-PL" sz="4400" err="1">
                <a:ea typeface="+mj-lt"/>
                <a:cs typeface="+mj-lt"/>
              </a:rPr>
              <a:t>jeder</a:t>
            </a:r>
            <a:r>
              <a:rPr lang="pl-PL" sz="4400" dirty="0">
                <a:ea typeface="+mj-lt"/>
                <a:cs typeface="+mj-lt"/>
              </a:rPr>
              <a:t> </a:t>
            </a:r>
            <a:r>
              <a:rPr lang="pl-PL" sz="4400" err="1">
                <a:ea typeface="+mj-lt"/>
                <a:cs typeface="+mj-lt"/>
              </a:rPr>
              <a:t>versteht</a:t>
            </a:r>
            <a:endParaRPr lang="pl-PL" sz="4400"/>
          </a:p>
          <a:p>
            <a:r>
              <a:rPr lang="pl-PL" sz="4400" err="1">
                <a:ea typeface="+mj-lt"/>
                <a:cs typeface="+mj-lt"/>
              </a:rPr>
              <a:t>und</a:t>
            </a:r>
            <a:r>
              <a:rPr lang="pl-PL" sz="4400" dirty="0">
                <a:ea typeface="+mj-lt"/>
                <a:cs typeface="+mj-lt"/>
              </a:rPr>
              <a:t> </a:t>
            </a:r>
            <a:r>
              <a:rPr lang="pl-PL" sz="4400" err="1">
                <a:ea typeface="+mj-lt"/>
                <a:cs typeface="+mj-lt"/>
              </a:rPr>
              <a:t>sollte</a:t>
            </a:r>
            <a:r>
              <a:rPr lang="pl-PL" sz="4400" dirty="0">
                <a:ea typeface="+mj-lt"/>
                <a:cs typeface="+mj-lt"/>
              </a:rPr>
              <a:t> </a:t>
            </a:r>
            <a:r>
              <a:rPr lang="pl-PL" sz="4400" err="1">
                <a:ea typeface="+mj-lt"/>
                <a:cs typeface="+mj-lt"/>
              </a:rPr>
              <a:t>übersetzen</a:t>
            </a:r>
            <a:r>
              <a:rPr lang="pl-PL" sz="4400" dirty="0">
                <a:ea typeface="+mj-lt"/>
                <a:cs typeface="+mj-lt"/>
              </a:rPr>
              <a:t>, </a:t>
            </a:r>
            <a:r>
              <a:rPr lang="pl-PL" sz="4400" err="1">
                <a:ea typeface="+mj-lt"/>
                <a:cs typeface="+mj-lt"/>
              </a:rPr>
              <a:t>wenn</a:t>
            </a:r>
            <a:r>
              <a:rPr lang="pl-PL" sz="4400" dirty="0">
                <a:ea typeface="+mj-lt"/>
                <a:cs typeface="+mj-lt"/>
              </a:rPr>
              <a:t> </a:t>
            </a:r>
            <a:r>
              <a:rPr lang="pl-PL" sz="4400" err="1">
                <a:ea typeface="+mj-lt"/>
                <a:cs typeface="+mj-lt"/>
              </a:rPr>
              <a:t>etwas</a:t>
            </a:r>
            <a:r>
              <a:rPr lang="pl-PL" sz="4400" dirty="0">
                <a:ea typeface="+mj-lt"/>
                <a:cs typeface="+mj-lt"/>
              </a:rPr>
              <a:t> </a:t>
            </a:r>
            <a:r>
              <a:rPr lang="pl-PL" sz="4400" err="1">
                <a:ea typeface="+mj-lt"/>
                <a:cs typeface="+mj-lt"/>
              </a:rPr>
              <a:t>nicht</a:t>
            </a:r>
            <a:r>
              <a:rPr lang="pl-PL" sz="4400" dirty="0">
                <a:ea typeface="+mj-lt"/>
                <a:cs typeface="+mj-lt"/>
              </a:rPr>
              <a:t> </a:t>
            </a:r>
            <a:r>
              <a:rPr lang="pl-PL" sz="4400" err="1">
                <a:ea typeface="+mj-lt"/>
                <a:cs typeface="+mj-lt"/>
              </a:rPr>
              <a:t>verstanden</a:t>
            </a:r>
            <a:r>
              <a:rPr lang="pl-PL" sz="4400" dirty="0">
                <a:ea typeface="+mj-lt"/>
                <a:cs typeface="+mj-lt"/>
              </a:rPr>
              <a:t> </a:t>
            </a:r>
            <a:r>
              <a:rPr lang="pl-PL" sz="4400" err="1">
                <a:ea typeface="+mj-lt"/>
                <a:cs typeface="+mj-lt"/>
              </a:rPr>
              <a:t>wird</a:t>
            </a:r>
            <a:endParaRPr lang="pl-PL" sz="4400" err="1"/>
          </a:p>
          <a:p>
            <a:endParaRPr lang="pl-PL"/>
          </a:p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B46E60F-7C6E-494F-98C5-5F1DB241A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843038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l-PL"/>
          </a:p>
          <a:p>
            <a:r>
              <a:rPr lang="pl-PL" dirty="0">
                <a:ea typeface="+mn-lt"/>
                <a:cs typeface="+mn-lt"/>
              </a:rPr>
              <a:t>Wszyscy nauczyciele są mili i  pomocni. Powinni uczyć tak, aby </a:t>
            </a:r>
            <a:r>
              <a:rPr lang="pl-PL">
                <a:ea typeface="+mn-lt"/>
                <a:cs typeface="+mn-lt"/>
              </a:rPr>
              <a:t>każdY zrozumiał </a:t>
            </a:r>
            <a:endParaRPr lang="pl-PL"/>
          </a:p>
          <a:p>
            <a:r>
              <a:rPr lang="pl-PL" dirty="0">
                <a:ea typeface="+mn-lt"/>
                <a:cs typeface="+mn-lt"/>
              </a:rPr>
              <a:t>i </a:t>
            </a:r>
            <a:r>
              <a:rPr lang="pl-PL" err="1">
                <a:ea typeface="+mn-lt"/>
                <a:cs typeface="+mn-lt"/>
              </a:rPr>
              <a:t>powinnien</a:t>
            </a:r>
            <a:r>
              <a:rPr lang="pl-PL" dirty="0">
                <a:ea typeface="+mn-lt"/>
                <a:cs typeface="+mn-lt"/>
              </a:rPr>
              <a:t> tłumaczyć jeśli coś jest nie zrozumiałe</a:t>
            </a:r>
            <a:endParaRPr lang="pl-PL" dirty="0"/>
          </a:p>
          <a:p>
            <a:endParaRPr lang="pl-PL"/>
          </a:p>
          <a:p>
            <a:endParaRPr lang="pl-P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5188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768312-C8D7-40CF-9C40-37843FD25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de">
                <a:latin typeface="Consolas"/>
              </a:rPr>
              <a:t>Und so sehen alle Lehrer aus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795CCFE-2813-4DDC-9E1E-00A1357E2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a tak wyglądają wszyscy nauczyciele</a:t>
            </a:r>
            <a:endParaRPr lang="pl-P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5167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59232D1-BE5D-4142-B5EB-371D24263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de">
                <a:latin typeface="Consolas"/>
              </a:rPr>
              <a:t>Wie ist die Schule?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4534F7A-F806-4DFA-938E-FD4039565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wygląda szkoła?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5767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BA41960C-CEA5-434E-A853-489820C60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42" y="633791"/>
            <a:ext cx="6449118" cy="566565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8B782AD-72FE-4BDA-B85D-9B9D3C65D737}"/>
              </a:ext>
            </a:extLst>
          </p:cNvPr>
          <p:cNvSpPr txBox="1"/>
          <p:nvPr/>
        </p:nvSpPr>
        <p:spPr>
          <a:xfrm>
            <a:off x="5858107" y="1927301"/>
            <a:ext cx="31520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Das Hemd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FDFBDA1-AC8F-46CC-9E79-BC60E2C5F6A7}"/>
              </a:ext>
            </a:extLst>
          </p:cNvPr>
          <p:cNvSpPr txBox="1"/>
          <p:nvPr/>
        </p:nvSpPr>
        <p:spPr>
          <a:xfrm>
            <a:off x="5264915" y="373680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>
                <a:solidFill>
                  <a:schemeClr val="bg1">
                    <a:lumMod val="95000"/>
                    <a:lumOff val="5000"/>
                  </a:schemeClr>
                </a:solidFill>
              </a:rPr>
              <a:t>Die Jeanshose</a:t>
            </a:r>
            <a:endParaRPr lang="pl-PL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71D2659-F0C5-4E41-A586-0E3CE23487A0}"/>
              </a:ext>
            </a:extLst>
          </p:cNvPr>
          <p:cNvSpPr txBox="1"/>
          <p:nvPr/>
        </p:nvSpPr>
        <p:spPr>
          <a:xfrm>
            <a:off x="5800029" y="5428321"/>
            <a:ext cx="30777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Die Socken</a:t>
            </a:r>
            <a:endParaRPr lang="pl-PL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96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ele Fragezeichen vor schwarzem Hintergrund">
            <a:extLst>
              <a:ext uri="{FF2B5EF4-FFF2-40B4-BE49-F238E27FC236}">
                <a16:creationId xmlns:a16="http://schemas.microsoft.com/office/drawing/2014/main" id="{13E8D7D6-01A0-47DE-9EF9-ABAEBD885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618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98F9806-B0D8-474F-A456-92A58CC0F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</a:rPr>
            </a:b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Fünf</a:t>
            </a:r>
            <a:r>
              <a:rPr lang="pl-PL">
                <a:solidFill>
                  <a:srgbClr val="FFFFFF"/>
                </a:solidFill>
                <a:ea typeface="+mj-lt"/>
                <a:cs typeface="+mj-lt"/>
              </a:rPr>
              <a:t> Fragen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5A6D0F3-2D8F-4045-BD69-A815128F6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Pięć pytań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!!footer rectangle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5590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146C30-6D7D-48C1-B32E-34F85FE0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94" y="4739518"/>
            <a:ext cx="1005840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2400" dirty="0">
                <a:ea typeface="+mj-lt"/>
                <a:cs typeface="+mj-lt"/>
              </a:rPr>
              <a:t>1 Jaki kolor koszuli noszą nauczyciele ?</a:t>
            </a:r>
            <a:endParaRPr lang="pl-PL" sz="2400" dirty="0"/>
          </a:p>
          <a:p>
            <a:r>
              <a:rPr lang="pl-PL" sz="2400" dirty="0">
                <a:ea typeface="+mj-lt"/>
                <a:cs typeface="+mj-lt"/>
              </a:rPr>
              <a:t>a) niebieski b) czarny c) biały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>
                <a:ea typeface="+mj-lt"/>
                <a:cs typeface="+mj-lt"/>
              </a:rPr>
              <a:t>2 Ile okien jest w sali gimnastycznej ?</a:t>
            </a:r>
            <a:endParaRPr lang="pl-PL" sz="2400" dirty="0"/>
          </a:p>
          <a:p>
            <a:r>
              <a:rPr lang="pl-PL" sz="2400" dirty="0">
                <a:ea typeface="+mj-lt"/>
                <a:cs typeface="+mj-lt"/>
              </a:rPr>
              <a:t>a) 2 b) 3 c) 4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>
                <a:ea typeface="+mj-lt"/>
                <a:cs typeface="+mj-lt"/>
              </a:rPr>
              <a:t>3 Ile jest lekcji każdego dnia ?</a:t>
            </a:r>
            <a:endParaRPr lang="pl-PL" sz="2400" dirty="0"/>
          </a:p>
          <a:p>
            <a:r>
              <a:rPr lang="pl-PL" sz="2400" dirty="0">
                <a:ea typeface="+mj-lt"/>
                <a:cs typeface="+mj-lt"/>
              </a:rPr>
              <a:t>a) 7 b) 6 ) 8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>
                <a:ea typeface="+mj-lt"/>
                <a:cs typeface="+mj-lt"/>
              </a:rPr>
              <a:t>4 jacy muszą być nauczyciele?</a:t>
            </a:r>
            <a:endParaRPr lang="pl-PL" sz="2400" dirty="0"/>
          </a:p>
          <a:p>
            <a:r>
              <a:rPr lang="pl-PL" sz="2400" dirty="0">
                <a:ea typeface="+mj-lt"/>
                <a:cs typeface="+mj-lt"/>
              </a:rPr>
              <a:t>a) pomocni b) mili c) mili i pomocni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>
                <a:ea typeface="+mj-lt"/>
                <a:cs typeface="+mj-lt"/>
              </a:rPr>
              <a:t>5 Jaki kolor ściany ma klasa od niemieckiego?</a:t>
            </a:r>
            <a:endParaRPr lang="pl-PL" sz="2400" dirty="0"/>
          </a:p>
          <a:p>
            <a:r>
              <a:rPr lang="pl-PL" sz="2400" dirty="0">
                <a:ea typeface="+mj-lt"/>
                <a:cs typeface="+mj-lt"/>
              </a:rPr>
              <a:t>a) szary b) żółty c) zielony</a:t>
            </a:r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A522E6D-A4BD-469B-8E4D-0BF7B0F5EC22}"/>
              </a:ext>
            </a:extLst>
          </p:cNvPr>
          <p:cNvSpPr txBox="1"/>
          <p:nvPr/>
        </p:nvSpPr>
        <p:spPr>
          <a:xfrm>
            <a:off x="1208183" y="629796"/>
            <a:ext cx="343175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 dirty="0"/>
              <a:t>Pięć pytań z wiedzy o tej prezentacji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F9224AC-FF46-481D-82C5-FD716036392D}"/>
              </a:ext>
            </a:extLst>
          </p:cNvPr>
          <p:cNvSpPr txBox="1"/>
          <p:nvPr/>
        </p:nvSpPr>
        <p:spPr>
          <a:xfrm>
            <a:off x="8934335" y="1984527"/>
            <a:ext cx="274319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1/5 pkt – Następnym razem się postaraj</a:t>
            </a:r>
          </a:p>
          <a:p>
            <a:endParaRPr lang="pl-PL" dirty="0"/>
          </a:p>
          <a:p>
            <a:r>
              <a:rPr lang="pl-PL" dirty="0"/>
              <a:t>2/5 pkt - </a:t>
            </a:r>
            <a:r>
              <a:rPr lang="pl-PL" dirty="0">
                <a:ea typeface="+mn-lt"/>
                <a:cs typeface="+mn-lt"/>
              </a:rPr>
              <a:t>Słuchaj uważniej</a:t>
            </a:r>
            <a:endParaRPr lang="en-US">
              <a:ea typeface="+mn-lt"/>
              <a:cs typeface="+mn-lt"/>
            </a:endParaRPr>
          </a:p>
          <a:p>
            <a:endParaRPr lang="pl-PL" dirty="0">
              <a:ea typeface="+mn-lt"/>
              <a:cs typeface="+mn-lt"/>
            </a:endParaRPr>
          </a:p>
          <a:p>
            <a:r>
              <a:rPr lang="pl-PL" dirty="0"/>
              <a:t>3/5 pkt - Następnym razem będzie lepiej</a:t>
            </a:r>
          </a:p>
          <a:p>
            <a:endParaRPr lang="pl-PL" dirty="0"/>
          </a:p>
          <a:p>
            <a:r>
              <a:rPr lang="pl-PL" dirty="0"/>
              <a:t>4/5 pkt – Dobrze Ci poszło, gratulacje!</a:t>
            </a:r>
          </a:p>
          <a:p>
            <a:endParaRPr lang="pl-PL" dirty="0"/>
          </a:p>
          <a:p>
            <a:r>
              <a:rPr lang="pl-PL" dirty="0"/>
              <a:t>5/5 Świetnie! Widać, że uważnie słuchał*ś!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58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C92292-22A3-45B0-9A1C-B209E7EC9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de" sz="5600">
                <a:latin typeface="Consolas"/>
              </a:rPr>
              <a:t>Vielen Dank für Ihre Aufmerksamkeit!</a:t>
            </a:r>
            <a:endParaRPr lang="pl-PL" sz="56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67E49A-D303-4C98-BC8E-882938E67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Dziękuję za uwagę!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5289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0CC4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EB8CB70D-D0AB-464B-89F2-1050C915F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48" y="1130838"/>
            <a:ext cx="9415844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A2FAE0-E83E-4B9B-B59D-8510082CC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de" dirty="0">
                <a:latin typeface="Consolas"/>
              </a:rPr>
              <a:t>Wie sind die Klassen?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55D0F1F-A772-44CF-9622-45A634D28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wyglądają klasy?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2741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B53D54F9-5BDD-48E8-B914-31B3EB8C2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43" y="905933"/>
            <a:ext cx="8959518" cy="503972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250220B-DA21-48D3-B88C-47D4A4794377}"/>
              </a:ext>
            </a:extLst>
          </p:cNvPr>
          <p:cNvSpPr txBox="1"/>
          <p:nvPr/>
        </p:nvSpPr>
        <p:spPr>
          <a:xfrm>
            <a:off x="2150327" y="1221059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>
                <a:solidFill>
                  <a:schemeClr val="bg1"/>
                </a:solidFill>
              </a:rPr>
              <a:t>1. Englisch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65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88F04580-EBE8-428F-99AD-A295CC4F6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43" y="905933"/>
            <a:ext cx="8959518" cy="503972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0E2212A-EAE3-453E-B6DD-4B2507FD4722}"/>
              </a:ext>
            </a:extLst>
          </p:cNvPr>
          <p:cNvSpPr txBox="1"/>
          <p:nvPr/>
        </p:nvSpPr>
        <p:spPr>
          <a:xfrm>
            <a:off x="2150326" y="134186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2. </a:t>
            </a:r>
            <a:r>
              <a:rPr lang="pl-PL" sz="2400" b="1" dirty="0" err="1">
                <a:solidFill>
                  <a:schemeClr val="bg1"/>
                </a:solidFill>
              </a:rPr>
              <a:t>Religion</a:t>
            </a:r>
          </a:p>
        </p:txBody>
      </p:sp>
    </p:spTree>
    <p:extLst>
      <p:ext uri="{BB962C8B-B14F-4D97-AF65-F5344CB8AC3E}">
        <p14:creationId xmlns:p14="http://schemas.microsoft.com/office/powerpoint/2010/main" val="3738557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553A09E4-C241-4E56-B29F-DA8258EDF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43" y="905933"/>
            <a:ext cx="8959518" cy="5039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6F12D1C-6927-418D-B104-6C165BF04546}"/>
              </a:ext>
            </a:extLst>
          </p:cNvPr>
          <p:cNvSpPr txBox="1"/>
          <p:nvPr/>
        </p:nvSpPr>
        <p:spPr>
          <a:xfrm>
            <a:off x="2150327" y="136974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3. Kunst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80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24E749DA-8C7C-4F91-9205-9F85D39E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43" y="905933"/>
            <a:ext cx="8959518" cy="503972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7725AC7-3644-424C-8F44-3835C74E4EC4}"/>
              </a:ext>
            </a:extLst>
          </p:cNvPr>
          <p:cNvSpPr txBox="1"/>
          <p:nvPr/>
        </p:nvSpPr>
        <p:spPr>
          <a:xfrm>
            <a:off x="2150327" y="135115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4. Biologie</a:t>
            </a:r>
          </a:p>
        </p:txBody>
      </p:sp>
    </p:spTree>
    <p:extLst>
      <p:ext uri="{BB962C8B-B14F-4D97-AF65-F5344CB8AC3E}">
        <p14:creationId xmlns:p14="http://schemas.microsoft.com/office/powerpoint/2010/main" val="3367325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861335F1-FE53-4019-B7C6-FAB89C9F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43" y="905933"/>
            <a:ext cx="8959518" cy="503972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5A7A179-8667-40AA-934E-1815FD13A85C}"/>
              </a:ext>
            </a:extLst>
          </p:cNvPr>
          <p:cNvSpPr txBox="1"/>
          <p:nvPr/>
        </p:nvSpPr>
        <p:spPr>
          <a:xfrm>
            <a:off x="2094571" y="110025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5. Sport</a:t>
            </a:r>
          </a:p>
        </p:txBody>
      </p:sp>
    </p:spTree>
    <p:extLst>
      <p:ext uri="{BB962C8B-B14F-4D97-AF65-F5344CB8AC3E}">
        <p14:creationId xmlns:p14="http://schemas.microsoft.com/office/powerpoint/2010/main" val="169689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RetrospectVTI</vt:lpstr>
      <vt:lpstr>Meine Schule</vt:lpstr>
      <vt:lpstr>Wie ist die Schule?</vt:lpstr>
      <vt:lpstr>Prezentacja programu PowerPoint</vt:lpstr>
      <vt:lpstr>Wie sind die Klassen?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Mathematik, Polnisch, Physik und Geschichte sind in dem gleichen Klasse</vt:lpstr>
      <vt:lpstr>Stundenplan</vt:lpstr>
      <vt:lpstr>Prezentacja programu PowerPoint</vt:lpstr>
      <vt:lpstr> Alle Lehrer sind nett und hilfsbereit. Sie sollten unterrichten, damit jeder versteht und sollte übersetzen, wenn etwas nicht verstanden wird  </vt:lpstr>
      <vt:lpstr>Und so sehen alle Lehrer aus</vt:lpstr>
      <vt:lpstr>Prezentacja programu PowerPoint</vt:lpstr>
      <vt:lpstr>  Fünf Fragen</vt:lpstr>
      <vt:lpstr>1 Jaki kolor koszuli noszą nauczyciele ? a) niebieski b) czarny c) biały  2 Ile okien jest w sali gimnastycznej ? a) 2 b) 3 c) 4  3 Ile jest lekcji każdego dnia ? a) 7 b) 6 ) 8  4 jacy muszą być nauczyciele? a) pomocni b) mili c) mili i pomocni  5 Jaki kolor ściany ma klasa od niemieckiego? a) szary b) żółty c) zielony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302</cp:revision>
  <dcterms:created xsi:type="dcterms:W3CDTF">2021-03-16T15:58:48Z</dcterms:created>
  <dcterms:modified xsi:type="dcterms:W3CDTF">2021-03-18T06:54:22Z</dcterms:modified>
</cp:coreProperties>
</file>