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9E882-0300-4EE9-B881-333106BBF62C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0E8B-E2C9-4E11-95AA-E544A2E38C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22271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9E882-0300-4EE9-B881-333106BBF62C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0E8B-E2C9-4E11-95AA-E544A2E38C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09807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9E882-0300-4EE9-B881-333106BBF62C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0E8B-E2C9-4E11-95AA-E544A2E38C28}" type="slidenum">
              <a:rPr lang="sk-SK" smtClean="0"/>
              <a:t>‹#›</a:t>
            </a:fld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8916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9E882-0300-4EE9-B881-333106BBF62C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0E8B-E2C9-4E11-95AA-E544A2E38C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99673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9E882-0300-4EE9-B881-333106BBF62C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0E8B-E2C9-4E11-95AA-E544A2E38C28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32530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9E882-0300-4EE9-B881-333106BBF62C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0E8B-E2C9-4E11-95AA-E544A2E38C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08876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9E882-0300-4EE9-B881-333106BBF62C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0E8B-E2C9-4E11-95AA-E544A2E38C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4051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9E882-0300-4EE9-B881-333106BBF62C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0E8B-E2C9-4E11-95AA-E544A2E38C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5205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9E882-0300-4EE9-B881-333106BBF62C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0E8B-E2C9-4E11-95AA-E544A2E38C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06284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9E882-0300-4EE9-B881-333106BBF62C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0E8B-E2C9-4E11-95AA-E544A2E38C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40134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9E882-0300-4EE9-B881-333106BBF62C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0E8B-E2C9-4E11-95AA-E544A2E38C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704430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9E882-0300-4EE9-B881-333106BBF62C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0E8B-E2C9-4E11-95AA-E544A2E38C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134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9E882-0300-4EE9-B881-333106BBF62C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0E8B-E2C9-4E11-95AA-E544A2E38C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44512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9E882-0300-4EE9-B881-333106BBF62C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0E8B-E2C9-4E11-95AA-E544A2E38C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9455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9E882-0300-4EE9-B881-333106BBF62C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0E8B-E2C9-4E11-95AA-E544A2E38C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726762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9E882-0300-4EE9-B881-333106BBF62C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0E8B-E2C9-4E11-95AA-E544A2E38C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88941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9E882-0300-4EE9-B881-333106BBF62C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800E8B-E2C9-4E11-95AA-E544A2E38C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4637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k-SK" dirty="0" smtClean="0"/>
              <a:t>Prídavné mená </a:t>
            </a:r>
            <a:br>
              <a:rPr lang="sk-SK" dirty="0" smtClean="0"/>
            </a:br>
            <a:r>
              <a:rPr lang="sk-SK" dirty="0" smtClean="0"/>
              <a:t>6. ročník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PaedDr. Jana Kroková</a:t>
            </a:r>
            <a:endParaRPr lang="sk-SK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359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Urč </a:t>
            </a:r>
            <a:r>
              <a:rPr lang="sk-SK" dirty="0"/>
              <a:t>druh a napíš vzor prídavného mena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>
                <a:solidFill>
                  <a:schemeClr val="tx1"/>
                </a:solidFill>
              </a:rPr>
              <a:t>starostlivý  </a:t>
            </a:r>
            <a:r>
              <a:rPr lang="sk-SK" dirty="0">
                <a:solidFill>
                  <a:schemeClr val="tx1"/>
                </a:solidFill>
              </a:rPr>
              <a:t>otec</a:t>
            </a:r>
            <a:r>
              <a:rPr lang="sk-SK" dirty="0" smtClean="0">
                <a:solidFill>
                  <a:schemeClr val="tx1"/>
                </a:solidFill>
              </a:rPr>
              <a:t>............................</a:t>
            </a:r>
            <a:endParaRPr lang="sk-SK" dirty="0">
              <a:solidFill>
                <a:schemeClr val="tx1"/>
              </a:solidFill>
            </a:endParaRPr>
          </a:p>
          <a:p>
            <a:r>
              <a:rPr lang="sk-SK" b="1" dirty="0">
                <a:solidFill>
                  <a:schemeClr val="tx1"/>
                </a:solidFill>
              </a:rPr>
              <a:t>užšie </a:t>
            </a:r>
            <a:r>
              <a:rPr lang="sk-SK" dirty="0">
                <a:solidFill>
                  <a:schemeClr val="tx1"/>
                </a:solidFill>
              </a:rPr>
              <a:t>svetre </a:t>
            </a:r>
            <a:r>
              <a:rPr lang="sk-SK" dirty="0" smtClean="0">
                <a:solidFill>
                  <a:schemeClr val="tx1"/>
                </a:solidFill>
              </a:rPr>
              <a:t>................................</a:t>
            </a:r>
            <a:endParaRPr lang="sk-SK" dirty="0">
              <a:solidFill>
                <a:schemeClr val="tx1"/>
              </a:solidFill>
            </a:endParaRPr>
          </a:p>
          <a:p>
            <a:r>
              <a:rPr lang="sk-SK" b="1" dirty="0">
                <a:solidFill>
                  <a:schemeClr val="tx1"/>
                </a:solidFill>
              </a:rPr>
              <a:t>v horúcom </a:t>
            </a:r>
            <a:r>
              <a:rPr lang="sk-SK" dirty="0">
                <a:solidFill>
                  <a:schemeClr val="tx1"/>
                </a:solidFill>
              </a:rPr>
              <a:t>čaji </a:t>
            </a:r>
            <a:r>
              <a:rPr lang="sk-SK" dirty="0" smtClean="0">
                <a:solidFill>
                  <a:schemeClr val="tx1"/>
                </a:solidFill>
              </a:rPr>
              <a:t>............................</a:t>
            </a:r>
            <a:endParaRPr lang="sk-SK" dirty="0">
              <a:solidFill>
                <a:schemeClr val="tx1"/>
              </a:solidFill>
            </a:endParaRPr>
          </a:p>
          <a:p>
            <a:r>
              <a:rPr lang="sk-SK" b="1" dirty="0">
                <a:solidFill>
                  <a:schemeClr val="tx1"/>
                </a:solidFill>
              </a:rPr>
              <a:t>rýdze </a:t>
            </a:r>
            <a:r>
              <a:rPr lang="sk-SK" dirty="0">
                <a:solidFill>
                  <a:schemeClr val="tx1"/>
                </a:solidFill>
              </a:rPr>
              <a:t>zlato </a:t>
            </a:r>
            <a:r>
              <a:rPr lang="sk-SK" dirty="0" smtClean="0">
                <a:solidFill>
                  <a:schemeClr val="tx1"/>
                </a:solidFill>
              </a:rPr>
              <a:t>.................................</a:t>
            </a:r>
            <a:endParaRPr lang="sk-SK" dirty="0">
              <a:solidFill>
                <a:schemeClr val="tx1"/>
              </a:solidFill>
            </a:endParaRPr>
          </a:p>
          <a:p>
            <a:r>
              <a:rPr lang="sk-SK" b="1" dirty="0">
                <a:solidFill>
                  <a:schemeClr val="tx1"/>
                </a:solidFill>
              </a:rPr>
              <a:t>šikovní </a:t>
            </a:r>
            <a:r>
              <a:rPr lang="sk-SK" dirty="0">
                <a:solidFill>
                  <a:schemeClr val="tx1"/>
                </a:solidFill>
              </a:rPr>
              <a:t>žiaci </a:t>
            </a:r>
            <a:r>
              <a:rPr lang="sk-SK" dirty="0" smtClean="0">
                <a:solidFill>
                  <a:schemeClr val="tx1"/>
                </a:solidFill>
              </a:rPr>
              <a:t>................................</a:t>
            </a:r>
            <a:endParaRPr lang="sk-SK" dirty="0">
              <a:solidFill>
                <a:schemeClr val="tx1"/>
              </a:solidFill>
            </a:endParaRPr>
          </a:p>
          <a:p>
            <a:r>
              <a:rPr lang="sk-SK" b="1" dirty="0">
                <a:solidFill>
                  <a:schemeClr val="tx1"/>
                </a:solidFill>
              </a:rPr>
              <a:t>májová </a:t>
            </a:r>
            <a:r>
              <a:rPr lang="sk-SK" dirty="0">
                <a:solidFill>
                  <a:schemeClr val="tx1"/>
                </a:solidFill>
              </a:rPr>
              <a:t>bryndza</a:t>
            </a:r>
            <a:r>
              <a:rPr lang="sk-SK" dirty="0" smtClean="0">
                <a:solidFill>
                  <a:schemeClr val="tx1"/>
                </a:solidFill>
              </a:rPr>
              <a:t>............................</a:t>
            </a:r>
            <a:endParaRPr lang="sk-SK" dirty="0">
              <a:solidFill>
                <a:schemeClr val="tx1"/>
              </a:solidFill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78930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Vysvetli význam prídavných mien v slovných </a:t>
            </a:r>
            <a:r>
              <a:rPr lang="sk-SK" dirty="0" smtClean="0"/>
              <a:t>spojeniach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sk-SK" b="1" dirty="0" smtClean="0">
                <a:solidFill>
                  <a:schemeClr val="tx1"/>
                </a:solidFill>
              </a:rPr>
              <a:t>mať veľké oči		                     </a:t>
            </a:r>
            <a:r>
              <a:rPr lang="sk-SK" dirty="0" smtClean="0">
                <a:solidFill>
                  <a:srgbClr val="00B0F0"/>
                </a:solidFill>
              </a:rPr>
              <a:t>chcieť mať všetko, veľa očakávať</a:t>
            </a:r>
            <a:endParaRPr lang="sk-SK" sz="1600" dirty="0" smtClean="0">
              <a:solidFill>
                <a:srgbClr val="00B0F0"/>
              </a:solidFill>
            </a:endParaRP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sk-SK" b="1" dirty="0" smtClean="0">
                <a:solidFill>
                  <a:schemeClr val="tx1"/>
                </a:solidFill>
              </a:rPr>
              <a:t>mať </a:t>
            </a:r>
            <a:r>
              <a:rPr lang="sk-SK" b="1" dirty="0">
                <a:solidFill>
                  <a:schemeClr val="tx1"/>
                </a:solidFill>
              </a:rPr>
              <a:t>malú dušičku		</a:t>
            </a:r>
            <a:r>
              <a:rPr lang="sk-SK" b="1" dirty="0" smtClean="0">
                <a:solidFill>
                  <a:schemeClr val="tx1"/>
                </a:solidFill>
              </a:rPr>
              <a:t>  </a:t>
            </a:r>
            <a:r>
              <a:rPr lang="sk-SK" dirty="0" smtClean="0"/>
              <a:t>                   </a:t>
            </a:r>
            <a:r>
              <a:rPr lang="sk-SK" dirty="0" smtClean="0">
                <a:solidFill>
                  <a:srgbClr val="00B0F0"/>
                </a:solidFill>
              </a:rPr>
              <a:t>báť sa</a:t>
            </a:r>
            <a:endParaRPr lang="sk-SK" dirty="0">
              <a:solidFill>
                <a:srgbClr val="00B0F0"/>
              </a:solidFill>
            </a:endParaRP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sk-SK" b="1" dirty="0">
                <a:solidFill>
                  <a:schemeClr val="tx1"/>
                </a:solidFill>
              </a:rPr>
              <a:t>robiť si z niekoho dobrý </a:t>
            </a:r>
            <a:r>
              <a:rPr lang="sk-SK" b="1" dirty="0" smtClean="0">
                <a:solidFill>
                  <a:schemeClr val="tx1"/>
                </a:solidFill>
              </a:rPr>
              <a:t>deň           </a:t>
            </a:r>
            <a:r>
              <a:rPr lang="sk-SK" dirty="0" smtClean="0">
                <a:solidFill>
                  <a:srgbClr val="00B0F0"/>
                </a:solidFill>
              </a:rPr>
              <a:t>posmievať sa</a:t>
            </a:r>
            <a:endParaRPr lang="sk-SK" dirty="0">
              <a:solidFill>
                <a:srgbClr val="00B0F0"/>
              </a:solidFill>
            </a:endParaRP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sk-SK" b="1" dirty="0">
                <a:solidFill>
                  <a:schemeClr val="tx1"/>
                </a:solidFill>
              </a:rPr>
              <a:t>lož má krátke nohy</a:t>
            </a:r>
            <a:r>
              <a:rPr lang="sk-SK" dirty="0"/>
              <a:t>	</a:t>
            </a:r>
            <a:r>
              <a:rPr lang="sk-SK" dirty="0" smtClean="0"/>
              <a:t>                     </a:t>
            </a:r>
            <a:r>
              <a:rPr lang="sk-SK" dirty="0" smtClean="0">
                <a:solidFill>
                  <a:srgbClr val="00B0F0"/>
                </a:solidFill>
              </a:rPr>
              <a:t>lož sa dlho neutají</a:t>
            </a:r>
            <a:r>
              <a:rPr lang="sk-SK" dirty="0"/>
              <a:t>	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sk-SK" b="1" dirty="0">
                <a:solidFill>
                  <a:schemeClr val="tx1"/>
                </a:solidFill>
              </a:rPr>
              <a:t>múdrejší ustúpi</a:t>
            </a:r>
            <a:r>
              <a:rPr lang="sk-SK" dirty="0"/>
              <a:t>	</a:t>
            </a:r>
            <a:r>
              <a:rPr lang="sk-SK" dirty="0" smtClean="0"/>
              <a:t>                            </a:t>
            </a:r>
            <a:r>
              <a:rPr lang="sk-SK" dirty="0" smtClean="0">
                <a:solidFill>
                  <a:srgbClr val="00B0F0"/>
                </a:solidFill>
              </a:rPr>
              <a:t>rozumný človek sa zbytočne neháda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sk-SK" b="1" dirty="0" smtClean="0">
                <a:solidFill>
                  <a:schemeClr val="tx1"/>
                </a:solidFill>
              </a:rPr>
              <a:t>mať </a:t>
            </a:r>
            <a:r>
              <a:rPr lang="sk-SK" b="1" dirty="0">
                <a:solidFill>
                  <a:schemeClr val="tx1"/>
                </a:solidFill>
              </a:rPr>
              <a:t>zlé </a:t>
            </a:r>
            <a:r>
              <a:rPr lang="sk-SK" b="1" dirty="0" smtClean="0">
                <a:solidFill>
                  <a:schemeClr val="tx1"/>
                </a:solidFill>
              </a:rPr>
              <a:t>svedomie                             </a:t>
            </a:r>
            <a:r>
              <a:rPr lang="sk-SK" dirty="0" smtClean="0">
                <a:solidFill>
                  <a:srgbClr val="00B0F0"/>
                </a:solidFill>
              </a:rPr>
              <a:t>mať pocit viny</a:t>
            </a:r>
            <a:endParaRPr lang="sk-SK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454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Doplňovačka - </a:t>
            </a:r>
            <a:r>
              <a:rPr lang="sk-SK" dirty="0">
                <a:solidFill>
                  <a:srgbClr val="EEECE1">
                    <a:lumMod val="10000"/>
                  </a:srgbClr>
                </a:solidFill>
              </a:rPr>
              <a:t>doplň i/í, y/ý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sk-SK" b="1" dirty="0" err="1" smtClean="0">
                <a:solidFill>
                  <a:schemeClr val="tx1"/>
                </a:solidFill>
              </a:rPr>
              <a:t>starostliv</a:t>
            </a:r>
            <a:r>
              <a:rPr lang="sk-SK" b="1" dirty="0">
                <a:solidFill>
                  <a:schemeClr val="tx1"/>
                </a:solidFill>
              </a:rPr>
              <a:t>_</a:t>
            </a:r>
            <a:r>
              <a:rPr lang="sk-SK" b="1" dirty="0" smtClean="0">
                <a:solidFill>
                  <a:schemeClr val="tx1"/>
                </a:solidFill>
              </a:rPr>
              <a:t>  </a:t>
            </a:r>
            <a:r>
              <a:rPr lang="sk-SK" b="1" dirty="0">
                <a:solidFill>
                  <a:schemeClr val="tx1"/>
                </a:solidFill>
              </a:rPr>
              <a:t>otec,  </a:t>
            </a:r>
            <a:r>
              <a:rPr lang="sk-SK" b="1" dirty="0" err="1" smtClean="0">
                <a:solidFill>
                  <a:schemeClr val="tx1"/>
                </a:solidFill>
              </a:rPr>
              <a:t>úzk</a:t>
            </a:r>
            <a:r>
              <a:rPr lang="sk-SK" b="1" dirty="0" smtClean="0">
                <a:solidFill>
                  <a:schemeClr val="tx1"/>
                </a:solidFill>
              </a:rPr>
              <a:t>_  </a:t>
            </a:r>
            <a:r>
              <a:rPr lang="sk-SK" b="1" dirty="0">
                <a:solidFill>
                  <a:schemeClr val="tx1"/>
                </a:solidFill>
              </a:rPr>
              <a:t>tunel,  </a:t>
            </a:r>
            <a:r>
              <a:rPr lang="sk-SK" b="1" dirty="0" err="1" smtClean="0">
                <a:solidFill>
                  <a:schemeClr val="tx1"/>
                </a:solidFill>
              </a:rPr>
              <a:t>lipový_čaj</a:t>
            </a:r>
            <a:r>
              <a:rPr lang="sk-SK" b="1" dirty="0">
                <a:solidFill>
                  <a:schemeClr val="tx1"/>
                </a:solidFill>
              </a:rPr>
              <a:t>,</a:t>
            </a:r>
          </a:p>
          <a:p>
            <a:pPr marL="0" lvl="0" indent="0">
              <a:buNone/>
            </a:pPr>
            <a:r>
              <a:rPr lang="sk-SK" b="1" dirty="0">
                <a:solidFill>
                  <a:schemeClr val="tx1"/>
                </a:solidFill>
              </a:rPr>
              <a:t>h</a:t>
            </a:r>
            <a:r>
              <a:rPr lang="sk-SK" b="1" dirty="0" smtClean="0">
                <a:solidFill>
                  <a:schemeClr val="tx1"/>
                </a:solidFill>
              </a:rPr>
              <a:t>orúci_ </a:t>
            </a:r>
            <a:r>
              <a:rPr lang="sk-SK" b="1" dirty="0">
                <a:solidFill>
                  <a:schemeClr val="tx1"/>
                </a:solidFill>
              </a:rPr>
              <a:t>čaj,  </a:t>
            </a:r>
            <a:r>
              <a:rPr lang="sk-SK" b="1" dirty="0" err="1" smtClean="0">
                <a:solidFill>
                  <a:schemeClr val="tx1"/>
                </a:solidFill>
              </a:rPr>
              <a:t>najlepš</a:t>
            </a:r>
            <a:r>
              <a:rPr lang="sk-SK" b="1" dirty="0" smtClean="0">
                <a:solidFill>
                  <a:schemeClr val="tx1"/>
                </a:solidFill>
              </a:rPr>
              <a:t>_  </a:t>
            </a:r>
            <a:r>
              <a:rPr lang="sk-SK" b="1" dirty="0">
                <a:solidFill>
                  <a:schemeClr val="tx1"/>
                </a:solidFill>
              </a:rPr>
              <a:t>výlet,  </a:t>
            </a:r>
            <a:r>
              <a:rPr lang="sk-SK" b="1" dirty="0" smtClean="0">
                <a:solidFill>
                  <a:schemeClr val="tx1"/>
                </a:solidFill>
              </a:rPr>
              <a:t>nov_  </a:t>
            </a:r>
            <a:r>
              <a:rPr lang="sk-SK" b="1" dirty="0">
                <a:solidFill>
                  <a:schemeClr val="tx1"/>
                </a:solidFill>
              </a:rPr>
              <a:t>susedia,</a:t>
            </a:r>
          </a:p>
          <a:p>
            <a:pPr marL="0" lvl="0" indent="0">
              <a:buNone/>
            </a:pPr>
            <a:r>
              <a:rPr lang="sk-SK" b="1" dirty="0" err="1">
                <a:solidFill>
                  <a:schemeClr val="tx1"/>
                </a:solidFill>
              </a:rPr>
              <a:t>s</a:t>
            </a:r>
            <a:r>
              <a:rPr lang="sk-SK" b="1" dirty="0" err="1" smtClean="0">
                <a:solidFill>
                  <a:schemeClr val="tx1"/>
                </a:solidFill>
              </a:rPr>
              <a:t>ladk</a:t>
            </a:r>
            <a:r>
              <a:rPr lang="sk-SK" b="1" dirty="0" smtClean="0">
                <a:solidFill>
                  <a:schemeClr val="tx1"/>
                </a:solidFill>
              </a:rPr>
              <a:t>_  med</a:t>
            </a:r>
            <a:r>
              <a:rPr lang="sk-SK" b="1" dirty="0">
                <a:solidFill>
                  <a:schemeClr val="tx1"/>
                </a:solidFill>
              </a:rPr>
              <a:t>,  v </a:t>
            </a:r>
            <a:r>
              <a:rPr lang="sk-SK" b="1" dirty="0" err="1" smtClean="0">
                <a:solidFill>
                  <a:schemeClr val="tx1"/>
                </a:solidFill>
              </a:rPr>
              <a:t>cudz_ch</a:t>
            </a:r>
            <a:r>
              <a:rPr lang="sk-SK" b="1" dirty="0" smtClean="0">
                <a:solidFill>
                  <a:schemeClr val="tx1"/>
                </a:solidFill>
              </a:rPr>
              <a:t>  </a:t>
            </a:r>
            <a:r>
              <a:rPr lang="sk-SK" b="1" dirty="0">
                <a:solidFill>
                  <a:schemeClr val="tx1"/>
                </a:solidFill>
              </a:rPr>
              <a:t>topánkach,  </a:t>
            </a:r>
          </a:p>
          <a:p>
            <a:pPr marL="0" lvl="0" indent="0">
              <a:buNone/>
            </a:pPr>
            <a:r>
              <a:rPr lang="sk-SK" b="1" dirty="0" err="1">
                <a:solidFill>
                  <a:schemeClr val="tx1"/>
                </a:solidFill>
              </a:rPr>
              <a:t>h</a:t>
            </a:r>
            <a:r>
              <a:rPr lang="sk-SK" b="1" dirty="0" err="1" smtClean="0">
                <a:solidFill>
                  <a:schemeClr val="tx1"/>
                </a:solidFill>
              </a:rPr>
              <a:t>rub_m</a:t>
            </a:r>
            <a:r>
              <a:rPr lang="sk-SK" b="1" dirty="0" smtClean="0">
                <a:solidFill>
                  <a:schemeClr val="tx1"/>
                </a:solidFill>
              </a:rPr>
              <a:t> </a:t>
            </a:r>
            <a:r>
              <a:rPr lang="sk-SK" b="1" dirty="0">
                <a:solidFill>
                  <a:schemeClr val="tx1"/>
                </a:solidFill>
              </a:rPr>
              <a:t>hlasom,  od </a:t>
            </a:r>
            <a:r>
              <a:rPr lang="sk-SK" b="1" dirty="0" err="1" smtClean="0">
                <a:solidFill>
                  <a:schemeClr val="tx1"/>
                </a:solidFill>
              </a:rPr>
              <a:t>mil_ch</a:t>
            </a:r>
            <a:r>
              <a:rPr lang="sk-SK" b="1" dirty="0" smtClean="0">
                <a:solidFill>
                  <a:schemeClr val="tx1"/>
                </a:solidFill>
              </a:rPr>
              <a:t> </a:t>
            </a:r>
            <a:r>
              <a:rPr lang="sk-SK" b="1" dirty="0">
                <a:solidFill>
                  <a:schemeClr val="tx1"/>
                </a:solidFill>
              </a:rPr>
              <a:t>priateľov,    </a:t>
            </a:r>
          </a:p>
          <a:p>
            <a:pPr marL="0" lvl="0" indent="0">
              <a:buNone/>
            </a:pPr>
            <a:r>
              <a:rPr lang="sk-SK" b="1" dirty="0" err="1" smtClean="0">
                <a:solidFill>
                  <a:schemeClr val="tx1"/>
                </a:solidFill>
              </a:rPr>
              <a:t>zlat_mi</a:t>
            </a:r>
            <a:r>
              <a:rPr lang="sk-SK" b="1" dirty="0" smtClean="0">
                <a:solidFill>
                  <a:schemeClr val="tx1"/>
                </a:solidFill>
              </a:rPr>
              <a:t>  </a:t>
            </a:r>
            <a:r>
              <a:rPr lang="sk-SK" b="1" dirty="0">
                <a:solidFill>
                  <a:schemeClr val="tx1"/>
                </a:solidFill>
              </a:rPr>
              <a:t>perami,  bez </a:t>
            </a:r>
            <a:r>
              <a:rPr lang="sk-SK" b="1" dirty="0" err="1" smtClean="0">
                <a:solidFill>
                  <a:schemeClr val="tx1"/>
                </a:solidFill>
              </a:rPr>
              <a:t>jedl_ch</a:t>
            </a:r>
            <a:r>
              <a:rPr lang="sk-SK" b="1" dirty="0" smtClean="0">
                <a:solidFill>
                  <a:schemeClr val="tx1"/>
                </a:solidFill>
              </a:rPr>
              <a:t>  </a:t>
            </a:r>
            <a:r>
              <a:rPr lang="sk-SK" b="1" dirty="0">
                <a:solidFill>
                  <a:schemeClr val="tx1"/>
                </a:solidFill>
              </a:rPr>
              <a:t>húb,    </a:t>
            </a:r>
          </a:p>
          <a:p>
            <a:pPr marL="0" lvl="0" indent="0">
              <a:buNone/>
            </a:pPr>
            <a:r>
              <a:rPr lang="sk-SK" b="1" dirty="0">
                <a:solidFill>
                  <a:schemeClr val="tx1"/>
                </a:solidFill>
              </a:rPr>
              <a:t>o </a:t>
            </a:r>
            <a:r>
              <a:rPr lang="sk-SK" b="1" dirty="0" err="1" smtClean="0">
                <a:solidFill>
                  <a:schemeClr val="tx1"/>
                </a:solidFill>
              </a:rPr>
              <a:t>mal_ch</a:t>
            </a:r>
            <a:r>
              <a:rPr lang="sk-SK" b="1" dirty="0" smtClean="0">
                <a:solidFill>
                  <a:schemeClr val="tx1"/>
                </a:solidFill>
              </a:rPr>
              <a:t>  </a:t>
            </a:r>
            <a:r>
              <a:rPr lang="sk-SK" b="1" dirty="0">
                <a:solidFill>
                  <a:schemeClr val="tx1"/>
                </a:solidFill>
              </a:rPr>
              <a:t>ježkoch, </a:t>
            </a:r>
            <a:r>
              <a:rPr lang="sk-SK" b="1" dirty="0" err="1" smtClean="0">
                <a:solidFill>
                  <a:schemeClr val="tx1"/>
                </a:solidFill>
              </a:rPr>
              <a:t>šikovn</a:t>
            </a:r>
            <a:r>
              <a:rPr lang="sk-SK" b="1" dirty="0" smtClean="0">
                <a:solidFill>
                  <a:schemeClr val="tx1"/>
                </a:solidFill>
              </a:rPr>
              <a:t>_  učitelia  </a:t>
            </a:r>
            <a:endParaRPr lang="sk-SK" b="1" dirty="0">
              <a:solidFill>
                <a:schemeClr val="tx1"/>
              </a:solidFill>
            </a:endParaRPr>
          </a:p>
          <a:p>
            <a:endParaRPr lang="sk-SK" b="1" dirty="0">
              <a:solidFill>
                <a:schemeClr val="tx1"/>
              </a:solidFill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20326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31448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Prídavné mená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tx1"/>
                </a:solidFill>
              </a:rPr>
              <a:t>Vyjadrujú vlastnosti osôb, zvierat a vecí</a:t>
            </a:r>
          </a:p>
          <a:p>
            <a:r>
              <a:rPr lang="sk-SK" b="1" dirty="0" smtClean="0">
                <a:solidFill>
                  <a:schemeClr val="tx1"/>
                </a:solidFill>
              </a:rPr>
              <a:t>Otázka: aký? </a:t>
            </a:r>
            <a:r>
              <a:rPr lang="sk-SK" b="1" dirty="0">
                <a:solidFill>
                  <a:schemeClr val="tx1"/>
                </a:solidFill>
              </a:rPr>
              <a:t>a</a:t>
            </a:r>
            <a:r>
              <a:rPr lang="sk-SK" b="1" dirty="0" smtClean="0">
                <a:solidFill>
                  <a:schemeClr val="tx1"/>
                </a:solidFill>
              </a:rPr>
              <a:t>ká? aké? čí? čia? čie?</a:t>
            </a:r>
          </a:p>
          <a:p>
            <a:r>
              <a:rPr lang="sk-SK" b="1" dirty="0" smtClean="0">
                <a:solidFill>
                  <a:schemeClr val="tx1"/>
                </a:solidFill>
              </a:rPr>
              <a:t>Druhy:</a:t>
            </a:r>
          </a:p>
          <a:p>
            <a:r>
              <a:rPr lang="sk-SK" b="1" dirty="0" smtClean="0">
                <a:solidFill>
                  <a:schemeClr val="tx1"/>
                </a:solidFill>
              </a:rPr>
              <a:t>Vlastnostné – akostné, vzťahové</a:t>
            </a:r>
          </a:p>
          <a:p>
            <a:r>
              <a:rPr lang="sk-SK" b="1" dirty="0" smtClean="0">
                <a:solidFill>
                  <a:schemeClr val="tx1"/>
                </a:solidFill>
              </a:rPr>
              <a:t>Privlastňovacie – individuálne, druhové</a:t>
            </a:r>
          </a:p>
          <a:p>
            <a:r>
              <a:rPr lang="sk-SK" b="1" dirty="0" smtClean="0">
                <a:solidFill>
                  <a:schemeClr val="tx1"/>
                </a:solidFill>
              </a:rPr>
              <a:t>Vzory – pekný, cudzí – vlastnostné prídavné mená</a:t>
            </a:r>
          </a:p>
          <a:p>
            <a:r>
              <a:rPr lang="sk-SK" b="1" dirty="0" smtClean="0">
                <a:solidFill>
                  <a:schemeClr val="tx1"/>
                </a:solidFill>
              </a:rPr>
              <a:t>Vzory – otcov, matkin, páví – privlastňovacie prídavné mená</a:t>
            </a:r>
            <a:endParaRPr lang="sk-SK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746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Vzor pekný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/>
              <a:t>s</a:t>
            </a:r>
            <a:r>
              <a:rPr lang="sk-SK" b="1" dirty="0" err="1" smtClean="0"/>
              <a:t>g</a:t>
            </a:r>
            <a:r>
              <a:rPr lang="sk-SK" b="1" dirty="0" smtClean="0"/>
              <a:t>.                                              </a:t>
            </a:r>
            <a:r>
              <a:rPr lang="sk-SK" b="1" dirty="0" err="1" smtClean="0"/>
              <a:t>pl</a:t>
            </a:r>
            <a:r>
              <a:rPr lang="sk-SK" b="1" dirty="0" smtClean="0"/>
              <a:t>.</a:t>
            </a:r>
          </a:p>
          <a:p>
            <a:r>
              <a:rPr lang="sk-SK" b="1" dirty="0" smtClean="0"/>
              <a:t>N – pekn</a:t>
            </a:r>
            <a:r>
              <a:rPr lang="sk-SK" b="1" dirty="0" smtClean="0">
                <a:solidFill>
                  <a:srgbClr val="FF0000"/>
                </a:solidFill>
              </a:rPr>
              <a:t>ý</a:t>
            </a:r>
            <a:r>
              <a:rPr lang="sk-SK" b="1" dirty="0" smtClean="0"/>
              <a:t> chlapec                       N – pekn</a:t>
            </a:r>
            <a:r>
              <a:rPr lang="sk-SK" b="1" dirty="0" smtClean="0">
                <a:solidFill>
                  <a:srgbClr val="FF0000"/>
                </a:solidFill>
              </a:rPr>
              <a:t>í</a:t>
            </a:r>
            <a:r>
              <a:rPr lang="sk-SK" b="1" dirty="0" smtClean="0"/>
              <a:t> chlapci </a:t>
            </a:r>
            <a:r>
              <a:rPr lang="sk-SK" b="1" dirty="0" smtClean="0">
                <a:solidFill>
                  <a:srgbClr val="FF0000"/>
                </a:solidFill>
              </a:rPr>
              <a:t>!!!</a:t>
            </a:r>
          </a:p>
          <a:p>
            <a:r>
              <a:rPr lang="sk-SK" b="1" dirty="0" smtClean="0"/>
              <a:t>G – pekn</a:t>
            </a:r>
            <a:r>
              <a:rPr lang="sk-SK" b="1" dirty="0" smtClean="0">
                <a:solidFill>
                  <a:srgbClr val="FF0000"/>
                </a:solidFill>
              </a:rPr>
              <a:t>ého</a:t>
            </a:r>
            <a:r>
              <a:rPr lang="sk-SK" b="1" dirty="0" smtClean="0"/>
              <a:t> chlapca                   G – pekn</a:t>
            </a:r>
            <a:r>
              <a:rPr lang="sk-SK" b="1" dirty="0" smtClean="0">
                <a:solidFill>
                  <a:srgbClr val="FF0000"/>
                </a:solidFill>
              </a:rPr>
              <a:t>ých</a:t>
            </a:r>
            <a:r>
              <a:rPr lang="sk-SK" b="1" dirty="0" smtClean="0"/>
              <a:t> chlapcov</a:t>
            </a:r>
          </a:p>
          <a:p>
            <a:r>
              <a:rPr lang="sk-SK" b="1" dirty="0" smtClean="0"/>
              <a:t>D – pekn</a:t>
            </a:r>
            <a:r>
              <a:rPr lang="sk-SK" b="1" dirty="0" smtClean="0">
                <a:solidFill>
                  <a:srgbClr val="FF0000"/>
                </a:solidFill>
              </a:rPr>
              <a:t>ému</a:t>
            </a:r>
            <a:r>
              <a:rPr lang="sk-SK" b="1" dirty="0" smtClean="0"/>
              <a:t> chlapcovi                D – pekn</a:t>
            </a:r>
            <a:r>
              <a:rPr lang="sk-SK" b="1" dirty="0" smtClean="0">
                <a:solidFill>
                  <a:srgbClr val="FF0000"/>
                </a:solidFill>
              </a:rPr>
              <a:t>ým</a:t>
            </a:r>
            <a:r>
              <a:rPr lang="sk-SK" b="1" dirty="0" smtClean="0"/>
              <a:t> chlapcom</a:t>
            </a:r>
          </a:p>
          <a:p>
            <a:r>
              <a:rPr lang="sk-SK" b="1" dirty="0" smtClean="0"/>
              <a:t>A – pekn</a:t>
            </a:r>
            <a:r>
              <a:rPr lang="sk-SK" b="1" dirty="0" smtClean="0">
                <a:solidFill>
                  <a:srgbClr val="FF0000"/>
                </a:solidFill>
              </a:rPr>
              <a:t>ého</a:t>
            </a:r>
            <a:r>
              <a:rPr lang="sk-SK" b="1" dirty="0" smtClean="0"/>
              <a:t> chlapca                    A – pekn</a:t>
            </a:r>
            <a:r>
              <a:rPr lang="sk-SK" b="1" dirty="0" smtClean="0">
                <a:solidFill>
                  <a:srgbClr val="FF0000"/>
                </a:solidFill>
              </a:rPr>
              <a:t>ých</a:t>
            </a:r>
            <a:r>
              <a:rPr lang="sk-SK" b="1" dirty="0" smtClean="0"/>
              <a:t> chlapcov</a:t>
            </a:r>
          </a:p>
          <a:p>
            <a:r>
              <a:rPr lang="sk-SK" b="1" dirty="0" smtClean="0"/>
              <a:t>L o pekn</a:t>
            </a:r>
            <a:r>
              <a:rPr lang="sk-SK" b="1" dirty="0" smtClean="0">
                <a:solidFill>
                  <a:srgbClr val="FF0000"/>
                </a:solidFill>
              </a:rPr>
              <a:t>om</a:t>
            </a:r>
            <a:r>
              <a:rPr lang="sk-SK" b="1" dirty="0" smtClean="0"/>
              <a:t> chlapcovi                  L – o pekn</a:t>
            </a:r>
            <a:r>
              <a:rPr lang="sk-SK" b="1" dirty="0" smtClean="0">
                <a:solidFill>
                  <a:srgbClr val="FF0000"/>
                </a:solidFill>
              </a:rPr>
              <a:t>ých</a:t>
            </a:r>
            <a:r>
              <a:rPr lang="sk-SK" b="1" dirty="0" smtClean="0"/>
              <a:t> chlapcoch</a:t>
            </a:r>
          </a:p>
          <a:p>
            <a:r>
              <a:rPr lang="sk-SK" b="1" dirty="0" smtClean="0"/>
              <a:t>I – pekn</a:t>
            </a:r>
            <a:r>
              <a:rPr lang="sk-SK" b="1" dirty="0" smtClean="0">
                <a:solidFill>
                  <a:srgbClr val="FF0000"/>
                </a:solidFill>
              </a:rPr>
              <a:t>ým</a:t>
            </a:r>
            <a:r>
              <a:rPr lang="sk-SK" b="1" dirty="0" smtClean="0"/>
              <a:t> chlapcom                   I – pekn</a:t>
            </a:r>
            <a:r>
              <a:rPr lang="sk-SK" b="1" dirty="0" smtClean="0">
                <a:solidFill>
                  <a:srgbClr val="FF0000"/>
                </a:solidFill>
              </a:rPr>
              <a:t>ými</a:t>
            </a:r>
            <a:r>
              <a:rPr lang="sk-SK" b="1" dirty="0" smtClean="0"/>
              <a:t> chlapcami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3229683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Vzor cudzí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/>
              <a:t>s</a:t>
            </a:r>
            <a:r>
              <a:rPr lang="sk-SK" b="1" dirty="0" err="1" smtClean="0"/>
              <a:t>g</a:t>
            </a:r>
            <a:r>
              <a:rPr lang="sk-SK" b="1" dirty="0" smtClean="0"/>
              <a:t>.                                           </a:t>
            </a:r>
            <a:r>
              <a:rPr lang="sk-SK" b="1" dirty="0" err="1" smtClean="0"/>
              <a:t>pl</a:t>
            </a:r>
            <a:r>
              <a:rPr lang="sk-SK" b="1" dirty="0" smtClean="0"/>
              <a:t>.</a:t>
            </a:r>
          </a:p>
          <a:p>
            <a:r>
              <a:rPr lang="sk-SK" b="1" dirty="0" smtClean="0"/>
              <a:t>N – cudz</a:t>
            </a:r>
            <a:r>
              <a:rPr lang="sk-SK" b="1" dirty="0" smtClean="0">
                <a:solidFill>
                  <a:srgbClr val="FF0000"/>
                </a:solidFill>
              </a:rPr>
              <a:t>ie</a:t>
            </a:r>
            <a:r>
              <a:rPr lang="sk-SK" b="1" dirty="0" smtClean="0"/>
              <a:t> teleso                      N – cudz</a:t>
            </a:r>
            <a:r>
              <a:rPr lang="sk-SK" b="1" dirty="0" smtClean="0">
                <a:solidFill>
                  <a:srgbClr val="FF0000"/>
                </a:solidFill>
              </a:rPr>
              <a:t>ie</a:t>
            </a:r>
            <a:r>
              <a:rPr lang="sk-SK" b="1" dirty="0" smtClean="0"/>
              <a:t> telesá</a:t>
            </a:r>
          </a:p>
          <a:p>
            <a:r>
              <a:rPr lang="sk-SK" b="1" dirty="0" smtClean="0"/>
              <a:t>G – cudz</a:t>
            </a:r>
            <a:r>
              <a:rPr lang="sk-SK" b="1" dirty="0" smtClean="0">
                <a:solidFill>
                  <a:srgbClr val="FF0000"/>
                </a:solidFill>
              </a:rPr>
              <a:t>ieho</a:t>
            </a:r>
            <a:r>
              <a:rPr lang="sk-SK" b="1" dirty="0" smtClean="0"/>
              <a:t> telesa                  G – cudz</a:t>
            </a:r>
            <a:r>
              <a:rPr lang="sk-SK" b="1" dirty="0" smtClean="0">
                <a:solidFill>
                  <a:srgbClr val="FF0000"/>
                </a:solidFill>
              </a:rPr>
              <a:t>ích</a:t>
            </a:r>
            <a:r>
              <a:rPr lang="sk-SK" b="1" dirty="0" smtClean="0"/>
              <a:t> telies</a:t>
            </a:r>
          </a:p>
          <a:p>
            <a:r>
              <a:rPr lang="sk-SK" b="1" dirty="0" smtClean="0"/>
              <a:t>D – cudz</a:t>
            </a:r>
            <a:r>
              <a:rPr lang="sk-SK" b="1" dirty="0" smtClean="0">
                <a:solidFill>
                  <a:srgbClr val="FF0000"/>
                </a:solidFill>
              </a:rPr>
              <a:t>iemu</a:t>
            </a:r>
            <a:r>
              <a:rPr lang="sk-SK" b="1" dirty="0" smtClean="0"/>
              <a:t> telesu                 D – cudz</a:t>
            </a:r>
            <a:r>
              <a:rPr lang="sk-SK" b="1" dirty="0" smtClean="0">
                <a:solidFill>
                  <a:srgbClr val="FF0000"/>
                </a:solidFill>
              </a:rPr>
              <a:t>ím</a:t>
            </a:r>
            <a:r>
              <a:rPr lang="sk-SK" b="1" dirty="0" smtClean="0"/>
              <a:t> telesám</a:t>
            </a:r>
          </a:p>
          <a:p>
            <a:r>
              <a:rPr lang="sk-SK" b="1" dirty="0" smtClean="0"/>
              <a:t>A – cudz</a:t>
            </a:r>
            <a:r>
              <a:rPr lang="sk-SK" b="1" dirty="0" smtClean="0">
                <a:solidFill>
                  <a:srgbClr val="FF0000"/>
                </a:solidFill>
              </a:rPr>
              <a:t>ie</a:t>
            </a:r>
            <a:r>
              <a:rPr lang="sk-SK" b="1" dirty="0" smtClean="0"/>
              <a:t> teleso                      A – cudz</a:t>
            </a:r>
            <a:r>
              <a:rPr lang="sk-SK" b="1" dirty="0" smtClean="0">
                <a:solidFill>
                  <a:srgbClr val="FF0000"/>
                </a:solidFill>
              </a:rPr>
              <a:t>ie</a:t>
            </a:r>
            <a:r>
              <a:rPr lang="sk-SK" b="1" dirty="0" smtClean="0"/>
              <a:t> telesá</a:t>
            </a:r>
          </a:p>
          <a:p>
            <a:r>
              <a:rPr lang="sk-SK" b="1" dirty="0" smtClean="0"/>
              <a:t>L – o cudz</a:t>
            </a:r>
            <a:r>
              <a:rPr lang="sk-SK" b="1" dirty="0" smtClean="0">
                <a:solidFill>
                  <a:srgbClr val="FF0000"/>
                </a:solidFill>
              </a:rPr>
              <a:t>om</a:t>
            </a:r>
            <a:r>
              <a:rPr lang="sk-SK" b="1" dirty="0" smtClean="0"/>
              <a:t> telese                  L – o cudz</a:t>
            </a:r>
            <a:r>
              <a:rPr lang="sk-SK" b="1" dirty="0" smtClean="0">
                <a:solidFill>
                  <a:srgbClr val="FF0000"/>
                </a:solidFill>
              </a:rPr>
              <a:t>ích</a:t>
            </a:r>
            <a:r>
              <a:rPr lang="sk-SK" b="1" dirty="0" smtClean="0"/>
              <a:t> telesách</a:t>
            </a:r>
          </a:p>
          <a:p>
            <a:r>
              <a:rPr lang="sk-SK" b="1" dirty="0" smtClean="0"/>
              <a:t>I – cudz</a:t>
            </a:r>
            <a:r>
              <a:rPr lang="sk-SK" b="1" dirty="0" smtClean="0">
                <a:solidFill>
                  <a:srgbClr val="FF0000"/>
                </a:solidFill>
              </a:rPr>
              <a:t>ím</a:t>
            </a:r>
            <a:r>
              <a:rPr lang="sk-SK" b="1" dirty="0" smtClean="0"/>
              <a:t> telesom                    I – cudz</a:t>
            </a:r>
            <a:r>
              <a:rPr lang="sk-SK" b="1" dirty="0" smtClean="0">
                <a:solidFill>
                  <a:srgbClr val="FF0000"/>
                </a:solidFill>
              </a:rPr>
              <a:t>ími </a:t>
            </a:r>
            <a:r>
              <a:rPr lang="sk-SK" b="1" dirty="0" smtClean="0"/>
              <a:t>telesami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2667831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Vzor otcov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sg</a:t>
            </a:r>
            <a:r>
              <a:rPr lang="sk-SK" b="1" dirty="0" smtClean="0"/>
              <a:t>.                                                     </a:t>
            </a:r>
            <a:r>
              <a:rPr lang="sk-SK" b="1" dirty="0" err="1"/>
              <a:t>p</a:t>
            </a:r>
            <a:r>
              <a:rPr lang="sk-SK" b="1" dirty="0" err="1" smtClean="0"/>
              <a:t>l</a:t>
            </a:r>
            <a:r>
              <a:rPr lang="sk-SK" b="1" dirty="0" smtClean="0"/>
              <a:t>.</a:t>
            </a:r>
          </a:p>
          <a:p>
            <a:r>
              <a:rPr lang="sk-SK" b="1" dirty="0" smtClean="0"/>
              <a:t>N – otcov brat                                     N – otcov</a:t>
            </a:r>
            <a:r>
              <a:rPr lang="sk-SK" b="1" dirty="0" smtClean="0">
                <a:solidFill>
                  <a:srgbClr val="FF0000"/>
                </a:solidFill>
              </a:rPr>
              <a:t>i</a:t>
            </a:r>
            <a:r>
              <a:rPr lang="sk-SK" b="1" dirty="0" smtClean="0"/>
              <a:t> bratia</a:t>
            </a:r>
          </a:p>
          <a:p>
            <a:r>
              <a:rPr lang="sk-SK" b="1" dirty="0" smtClean="0"/>
              <a:t>G – otcov</a:t>
            </a:r>
            <a:r>
              <a:rPr lang="sk-SK" b="1" dirty="0" smtClean="0">
                <a:solidFill>
                  <a:srgbClr val="FF0000"/>
                </a:solidFill>
              </a:rPr>
              <a:t>ho</a:t>
            </a:r>
            <a:r>
              <a:rPr lang="sk-SK" b="1" dirty="0" smtClean="0"/>
              <a:t> brata                               G – otcov</a:t>
            </a:r>
            <a:r>
              <a:rPr lang="sk-SK" b="1" dirty="0" smtClean="0">
                <a:solidFill>
                  <a:srgbClr val="FF0000"/>
                </a:solidFill>
              </a:rPr>
              <a:t>ých</a:t>
            </a:r>
            <a:r>
              <a:rPr lang="sk-SK" b="1" dirty="0" smtClean="0"/>
              <a:t> bratov</a:t>
            </a:r>
          </a:p>
          <a:p>
            <a:r>
              <a:rPr lang="sk-SK" b="1" dirty="0" smtClean="0"/>
              <a:t>D – otcov</a:t>
            </a:r>
            <a:r>
              <a:rPr lang="sk-SK" b="1" dirty="0" smtClean="0">
                <a:solidFill>
                  <a:srgbClr val="FF0000"/>
                </a:solidFill>
              </a:rPr>
              <a:t>mu </a:t>
            </a:r>
            <a:r>
              <a:rPr lang="sk-SK" b="1" dirty="0" smtClean="0"/>
              <a:t>bratovi                            D – otcov</a:t>
            </a:r>
            <a:r>
              <a:rPr lang="sk-SK" b="1" dirty="0" smtClean="0">
                <a:solidFill>
                  <a:srgbClr val="FF0000"/>
                </a:solidFill>
              </a:rPr>
              <a:t>ým</a:t>
            </a:r>
            <a:r>
              <a:rPr lang="sk-SK" b="1" dirty="0" smtClean="0"/>
              <a:t> bratom</a:t>
            </a:r>
          </a:p>
          <a:p>
            <a:r>
              <a:rPr lang="sk-SK" b="1" dirty="0" smtClean="0"/>
              <a:t>A – otcov</a:t>
            </a:r>
            <a:r>
              <a:rPr lang="sk-SK" b="1" dirty="0" smtClean="0">
                <a:solidFill>
                  <a:srgbClr val="FF0000"/>
                </a:solidFill>
              </a:rPr>
              <a:t>ho</a:t>
            </a:r>
            <a:r>
              <a:rPr lang="sk-SK" b="1" dirty="0" smtClean="0"/>
              <a:t> brata                                A – otcov</a:t>
            </a:r>
            <a:r>
              <a:rPr lang="sk-SK" b="1" dirty="0" smtClean="0">
                <a:solidFill>
                  <a:srgbClr val="FF0000"/>
                </a:solidFill>
              </a:rPr>
              <a:t>ých</a:t>
            </a:r>
            <a:r>
              <a:rPr lang="sk-SK" b="1" dirty="0" smtClean="0"/>
              <a:t> bratov</a:t>
            </a:r>
          </a:p>
          <a:p>
            <a:r>
              <a:rPr lang="sk-SK" b="1" dirty="0" smtClean="0"/>
              <a:t>L – o otcov</a:t>
            </a:r>
            <a:r>
              <a:rPr lang="sk-SK" b="1" dirty="0" smtClean="0">
                <a:solidFill>
                  <a:srgbClr val="FF0000"/>
                </a:solidFill>
              </a:rPr>
              <a:t>om</a:t>
            </a:r>
            <a:r>
              <a:rPr lang="sk-SK" b="1" dirty="0" smtClean="0"/>
              <a:t> bratovi                          L – o otco</a:t>
            </a:r>
            <a:r>
              <a:rPr lang="sk-SK" b="1" dirty="0" smtClean="0">
                <a:solidFill>
                  <a:schemeClr val="tx1"/>
                </a:solidFill>
              </a:rPr>
              <a:t>v</a:t>
            </a:r>
            <a:r>
              <a:rPr lang="sk-SK" b="1" dirty="0" smtClean="0">
                <a:solidFill>
                  <a:srgbClr val="FF0000"/>
                </a:solidFill>
              </a:rPr>
              <a:t>ých</a:t>
            </a:r>
            <a:r>
              <a:rPr lang="sk-SK" b="1" dirty="0" smtClean="0"/>
              <a:t> bratoch</a:t>
            </a:r>
          </a:p>
          <a:p>
            <a:r>
              <a:rPr lang="sk-SK" b="1" dirty="0" smtClean="0"/>
              <a:t>I – otcov</a:t>
            </a:r>
            <a:r>
              <a:rPr lang="sk-SK" b="1" dirty="0" smtClean="0">
                <a:solidFill>
                  <a:srgbClr val="FF0000"/>
                </a:solidFill>
              </a:rPr>
              <a:t>ým </a:t>
            </a:r>
            <a:r>
              <a:rPr lang="sk-SK" b="1" dirty="0" smtClean="0"/>
              <a:t>bratom                              I – otcov</a:t>
            </a:r>
            <a:r>
              <a:rPr lang="sk-SK" b="1" dirty="0" smtClean="0">
                <a:solidFill>
                  <a:srgbClr val="FF0000"/>
                </a:solidFill>
              </a:rPr>
              <a:t>ými</a:t>
            </a:r>
            <a:r>
              <a:rPr lang="sk-SK" b="1" dirty="0" smtClean="0"/>
              <a:t> bratmi</a:t>
            </a:r>
          </a:p>
          <a:p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291589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Vzor páví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>
                <a:solidFill>
                  <a:schemeClr val="tx1"/>
                </a:solidFill>
              </a:rPr>
              <a:t>sg</a:t>
            </a:r>
            <a:r>
              <a:rPr lang="sk-SK" dirty="0" smtClean="0">
                <a:solidFill>
                  <a:schemeClr val="tx1"/>
                </a:solidFill>
              </a:rPr>
              <a:t>.                                                   </a:t>
            </a:r>
            <a:r>
              <a:rPr lang="sk-SK" dirty="0" err="1">
                <a:solidFill>
                  <a:schemeClr val="tx1"/>
                </a:solidFill>
              </a:rPr>
              <a:t>p</a:t>
            </a:r>
            <a:r>
              <a:rPr lang="sk-SK" dirty="0" err="1" smtClean="0">
                <a:solidFill>
                  <a:schemeClr val="tx1"/>
                </a:solidFill>
              </a:rPr>
              <a:t>l</a:t>
            </a:r>
            <a:r>
              <a:rPr lang="sk-SK" dirty="0" smtClean="0">
                <a:solidFill>
                  <a:schemeClr val="tx1"/>
                </a:solidFill>
              </a:rPr>
              <a:t>.</a:t>
            </a:r>
          </a:p>
          <a:p>
            <a:r>
              <a:rPr lang="sk-SK" dirty="0" smtClean="0">
                <a:solidFill>
                  <a:schemeClr val="tx1"/>
                </a:solidFill>
              </a:rPr>
              <a:t>N – páv</a:t>
            </a:r>
            <a:r>
              <a:rPr lang="sk-SK" dirty="0" smtClean="0">
                <a:solidFill>
                  <a:srgbClr val="FF0000"/>
                </a:solidFill>
              </a:rPr>
              <a:t>í</a:t>
            </a:r>
            <a:r>
              <a:rPr lang="sk-SK" dirty="0" smtClean="0">
                <a:solidFill>
                  <a:schemeClr val="tx1"/>
                </a:solidFill>
              </a:rPr>
              <a:t> chvost                                 N – páv</a:t>
            </a:r>
            <a:r>
              <a:rPr lang="sk-SK" dirty="0" smtClean="0">
                <a:solidFill>
                  <a:srgbClr val="FF0000"/>
                </a:solidFill>
              </a:rPr>
              <a:t>ie </a:t>
            </a:r>
            <a:r>
              <a:rPr lang="sk-SK" dirty="0" smtClean="0">
                <a:solidFill>
                  <a:schemeClr val="tx1"/>
                </a:solidFill>
              </a:rPr>
              <a:t>chvosty</a:t>
            </a:r>
          </a:p>
          <a:p>
            <a:r>
              <a:rPr lang="sk-SK" dirty="0" smtClean="0">
                <a:solidFill>
                  <a:schemeClr val="tx1"/>
                </a:solidFill>
              </a:rPr>
              <a:t>G – páv</a:t>
            </a:r>
            <a:r>
              <a:rPr lang="sk-SK" dirty="0" smtClean="0">
                <a:solidFill>
                  <a:srgbClr val="FF0000"/>
                </a:solidFill>
              </a:rPr>
              <a:t>ieho</a:t>
            </a:r>
            <a:r>
              <a:rPr lang="sk-SK" dirty="0" smtClean="0">
                <a:solidFill>
                  <a:schemeClr val="tx1"/>
                </a:solidFill>
              </a:rPr>
              <a:t> chvosta                          G – páv</a:t>
            </a:r>
            <a:r>
              <a:rPr lang="sk-SK" dirty="0" smtClean="0">
                <a:solidFill>
                  <a:srgbClr val="FF0000"/>
                </a:solidFill>
              </a:rPr>
              <a:t>ích</a:t>
            </a:r>
            <a:r>
              <a:rPr lang="sk-SK" dirty="0" smtClean="0">
                <a:solidFill>
                  <a:schemeClr val="tx1"/>
                </a:solidFill>
              </a:rPr>
              <a:t> chvostov</a:t>
            </a:r>
          </a:p>
          <a:p>
            <a:r>
              <a:rPr lang="sk-SK" dirty="0" smtClean="0">
                <a:solidFill>
                  <a:schemeClr val="tx1"/>
                </a:solidFill>
              </a:rPr>
              <a:t>D – páv</a:t>
            </a:r>
            <a:r>
              <a:rPr lang="sk-SK" dirty="0" smtClean="0">
                <a:solidFill>
                  <a:srgbClr val="FF0000"/>
                </a:solidFill>
              </a:rPr>
              <a:t>iemu</a:t>
            </a:r>
            <a:r>
              <a:rPr lang="sk-SK" dirty="0" smtClean="0">
                <a:solidFill>
                  <a:schemeClr val="tx1"/>
                </a:solidFill>
              </a:rPr>
              <a:t> chvostu                         D – páv</a:t>
            </a:r>
            <a:r>
              <a:rPr lang="sk-SK" dirty="0" smtClean="0">
                <a:solidFill>
                  <a:srgbClr val="FF0000"/>
                </a:solidFill>
              </a:rPr>
              <a:t>ím</a:t>
            </a:r>
            <a:r>
              <a:rPr lang="sk-SK" dirty="0" smtClean="0">
                <a:solidFill>
                  <a:schemeClr val="tx1"/>
                </a:solidFill>
              </a:rPr>
              <a:t> chvostom</a:t>
            </a:r>
          </a:p>
          <a:p>
            <a:r>
              <a:rPr lang="sk-SK" dirty="0" smtClean="0">
                <a:solidFill>
                  <a:schemeClr val="tx1"/>
                </a:solidFill>
              </a:rPr>
              <a:t>A - páv</a:t>
            </a:r>
            <a:r>
              <a:rPr lang="sk-SK" dirty="0" smtClean="0">
                <a:solidFill>
                  <a:srgbClr val="FF0000"/>
                </a:solidFill>
              </a:rPr>
              <a:t>í</a:t>
            </a:r>
            <a:r>
              <a:rPr lang="sk-SK" dirty="0" smtClean="0">
                <a:solidFill>
                  <a:schemeClr val="tx1"/>
                </a:solidFill>
              </a:rPr>
              <a:t> chvost                                  A – páv</a:t>
            </a:r>
            <a:r>
              <a:rPr lang="sk-SK" dirty="0" smtClean="0">
                <a:solidFill>
                  <a:srgbClr val="FF0000"/>
                </a:solidFill>
              </a:rPr>
              <a:t>ie</a:t>
            </a:r>
            <a:r>
              <a:rPr lang="sk-SK" dirty="0" smtClean="0">
                <a:solidFill>
                  <a:schemeClr val="tx1"/>
                </a:solidFill>
              </a:rPr>
              <a:t> chvosty</a:t>
            </a:r>
          </a:p>
          <a:p>
            <a:r>
              <a:rPr lang="sk-SK" dirty="0" smtClean="0">
                <a:solidFill>
                  <a:schemeClr val="tx1"/>
                </a:solidFill>
              </a:rPr>
              <a:t>L – o páv</a:t>
            </a:r>
            <a:r>
              <a:rPr lang="sk-SK" dirty="0" smtClean="0">
                <a:solidFill>
                  <a:srgbClr val="FF0000"/>
                </a:solidFill>
              </a:rPr>
              <a:t>om</a:t>
            </a:r>
            <a:r>
              <a:rPr lang="sk-SK" dirty="0" smtClean="0">
                <a:solidFill>
                  <a:schemeClr val="tx1"/>
                </a:solidFill>
              </a:rPr>
              <a:t> chvoste                          L – o páv</a:t>
            </a:r>
            <a:r>
              <a:rPr lang="sk-SK" dirty="0" smtClean="0">
                <a:solidFill>
                  <a:srgbClr val="FF0000"/>
                </a:solidFill>
              </a:rPr>
              <a:t>ích</a:t>
            </a:r>
            <a:r>
              <a:rPr lang="sk-SK" dirty="0" smtClean="0">
                <a:solidFill>
                  <a:schemeClr val="tx1"/>
                </a:solidFill>
              </a:rPr>
              <a:t>  chvostoch</a:t>
            </a:r>
          </a:p>
          <a:p>
            <a:r>
              <a:rPr lang="sk-SK" dirty="0" smtClean="0">
                <a:solidFill>
                  <a:schemeClr val="tx1"/>
                </a:solidFill>
              </a:rPr>
              <a:t>I – páv</a:t>
            </a:r>
            <a:r>
              <a:rPr lang="sk-SK" dirty="0" smtClean="0">
                <a:solidFill>
                  <a:srgbClr val="FF0000"/>
                </a:solidFill>
              </a:rPr>
              <a:t>ím</a:t>
            </a:r>
            <a:r>
              <a:rPr lang="sk-SK" dirty="0" smtClean="0">
                <a:solidFill>
                  <a:schemeClr val="tx1"/>
                </a:solidFill>
              </a:rPr>
              <a:t> chvostom                            I – páv</a:t>
            </a:r>
            <a:r>
              <a:rPr lang="sk-SK" dirty="0" smtClean="0">
                <a:solidFill>
                  <a:srgbClr val="FF0000"/>
                </a:solidFill>
              </a:rPr>
              <a:t>ími </a:t>
            </a:r>
            <a:r>
              <a:rPr lang="sk-SK" dirty="0" smtClean="0">
                <a:solidFill>
                  <a:schemeClr val="tx1"/>
                </a:solidFill>
              </a:rPr>
              <a:t>chvostmi</a:t>
            </a:r>
            <a:endParaRPr lang="sk-S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833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Stupňovanie prídavných mien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1"/>
                </a:solidFill>
              </a:rPr>
              <a:t>1. stupeň  - veselý</a:t>
            </a:r>
          </a:p>
          <a:p>
            <a:r>
              <a:rPr lang="sk-SK" dirty="0" smtClean="0">
                <a:solidFill>
                  <a:schemeClr val="tx1"/>
                </a:solidFill>
              </a:rPr>
              <a:t>2. stupeň – vesel</a:t>
            </a:r>
            <a:r>
              <a:rPr lang="sk-SK" dirty="0" smtClean="0">
                <a:solidFill>
                  <a:srgbClr val="FF0000"/>
                </a:solidFill>
              </a:rPr>
              <a:t>š</a:t>
            </a:r>
            <a:r>
              <a:rPr lang="sk-SK" dirty="0">
                <a:solidFill>
                  <a:srgbClr val="FF0000"/>
                </a:solidFill>
              </a:rPr>
              <a:t>í</a:t>
            </a:r>
            <a:endParaRPr lang="sk-SK" dirty="0" smtClean="0">
              <a:solidFill>
                <a:schemeClr val="tx1"/>
              </a:solidFill>
            </a:endParaRPr>
          </a:p>
          <a:p>
            <a:r>
              <a:rPr lang="sk-SK" dirty="0" smtClean="0">
                <a:solidFill>
                  <a:schemeClr val="tx1"/>
                </a:solidFill>
              </a:rPr>
              <a:t>3. stupeň – </a:t>
            </a:r>
            <a:r>
              <a:rPr lang="sk-SK" dirty="0" smtClean="0">
                <a:solidFill>
                  <a:srgbClr val="FF0000"/>
                </a:solidFill>
              </a:rPr>
              <a:t>naj</a:t>
            </a:r>
            <a:r>
              <a:rPr lang="sk-SK" dirty="0" smtClean="0">
                <a:solidFill>
                  <a:schemeClr val="tx1"/>
                </a:solidFill>
              </a:rPr>
              <a:t>vesel</a:t>
            </a:r>
            <a:r>
              <a:rPr lang="sk-SK" dirty="0" smtClean="0">
                <a:solidFill>
                  <a:srgbClr val="FF0000"/>
                </a:solidFill>
              </a:rPr>
              <a:t>ší</a:t>
            </a:r>
          </a:p>
          <a:p>
            <a:endParaRPr lang="sk-SK" dirty="0" smtClean="0">
              <a:solidFill>
                <a:srgbClr val="FF0000"/>
              </a:solidFill>
            </a:endParaRPr>
          </a:p>
          <a:p>
            <a:r>
              <a:rPr lang="sk-SK" dirty="0" smtClean="0">
                <a:solidFill>
                  <a:srgbClr val="FF0000"/>
                </a:solidFill>
              </a:rPr>
              <a:t>Nepravidelné stupňovanie:</a:t>
            </a:r>
          </a:p>
          <a:p>
            <a:r>
              <a:rPr lang="sk-SK" dirty="0">
                <a:solidFill>
                  <a:schemeClr val="tx1"/>
                </a:solidFill>
              </a:rPr>
              <a:t>d</a:t>
            </a:r>
            <a:r>
              <a:rPr lang="sk-SK" dirty="0" smtClean="0">
                <a:solidFill>
                  <a:schemeClr val="tx1"/>
                </a:solidFill>
              </a:rPr>
              <a:t>obrý, lepší, najlepší</a:t>
            </a:r>
          </a:p>
          <a:p>
            <a:r>
              <a:rPr lang="sk-SK" dirty="0">
                <a:solidFill>
                  <a:schemeClr val="tx1"/>
                </a:solidFill>
              </a:rPr>
              <a:t>z</a:t>
            </a:r>
            <a:r>
              <a:rPr lang="sk-SK" dirty="0" smtClean="0">
                <a:solidFill>
                  <a:schemeClr val="tx1"/>
                </a:solidFill>
              </a:rPr>
              <a:t>lý, horší, najhorší</a:t>
            </a:r>
          </a:p>
          <a:p>
            <a:r>
              <a:rPr lang="sk-SK" dirty="0">
                <a:solidFill>
                  <a:schemeClr val="tx1"/>
                </a:solidFill>
              </a:rPr>
              <a:t>p</a:t>
            </a:r>
            <a:r>
              <a:rPr lang="sk-SK" dirty="0" smtClean="0">
                <a:solidFill>
                  <a:schemeClr val="tx1"/>
                </a:solidFill>
              </a:rPr>
              <a:t>ekný, krajší, najkrajší</a:t>
            </a:r>
          </a:p>
          <a:p>
            <a:endParaRPr lang="sk-S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53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Akostné prídavné mená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tx1"/>
                </a:solidFill>
              </a:rPr>
              <a:t>otázky: aký? aká? aké?</a:t>
            </a:r>
          </a:p>
          <a:p>
            <a:r>
              <a:rPr lang="sk-SK" b="1" dirty="0" smtClean="0">
                <a:solidFill>
                  <a:schemeClr val="tx1"/>
                </a:solidFill>
              </a:rPr>
              <a:t>pomenúvajú akosť /kvalitu/ priamo</a:t>
            </a:r>
          </a:p>
          <a:p>
            <a:r>
              <a:rPr lang="sk-SK" b="1" dirty="0">
                <a:solidFill>
                  <a:schemeClr val="tx1"/>
                </a:solidFill>
              </a:rPr>
              <a:t>n</a:t>
            </a:r>
            <a:r>
              <a:rPr lang="sk-SK" b="1" dirty="0" smtClean="0">
                <a:solidFill>
                  <a:schemeClr val="tx1"/>
                </a:solidFill>
              </a:rPr>
              <a:t>evieme vysvetliť, ako pomenovanie vlastnosti vzniklo</a:t>
            </a:r>
          </a:p>
          <a:p>
            <a:r>
              <a:rPr lang="sk-SK" b="1" dirty="0">
                <a:solidFill>
                  <a:schemeClr val="tx1"/>
                </a:solidFill>
              </a:rPr>
              <a:t>m</a:t>
            </a:r>
            <a:r>
              <a:rPr lang="sk-SK" b="1" dirty="0" smtClean="0">
                <a:solidFill>
                  <a:schemeClr val="tx1"/>
                </a:solidFill>
              </a:rPr>
              <a:t>ôžeme ich stupňovať</a:t>
            </a:r>
          </a:p>
          <a:p>
            <a:r>
              <a:rPr lang="sk-SK" b="1" dirty="0">
                <a:solidFill>
                  <a:schemeClr val="tx1"/>
                </a:solidFill>
              </a:rPr>
              <a:t>t</a:t>
            </a:r>
            <a:r>
              <a:rPr lang="sk-SK" b="1" dirty="0" smtClean="0">
                <a:solidFill>
                  <a:schemeClr val="tx1"/>
                </a:solidFill>
              </a:rPr>
              <a:t>voríme antonymá</a:t>
            </a:r>
          </a:p>
          <a:p>
            <a:r>
              <a:rPr lang="sk-SK" b="1" dirty="0" smtClean="0">
                <a:solidFill>
                  <a:schemeClr val="tx1"/>
                </a:solidFill>
              </a:rPr>
              <a:t>Napríklad: biely, pekný, vysoký, múdry, čerstvý, horký, sladký...</a:t>
            </a:r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6780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Vzťahové prídavné mená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b="1" dirty="0">
                <a:solidFill>
                  <a:schemeClr val="tx1"/>
                </a:solidFill>
              </a:rPr>
              <a:t>o</a:t>
            </a:r>
            <a:r>
              <a:rPr lang="sk-SK" b="1" dirty="0" smtClean="0">
                <a:solidFill>
                  <a:schemeClr val="tx1"/>
                </a:solidFill>
              </a:rPr>
              <a:t>tázky: aký? aká? aké? </a:t>
            </a:r>
          </a:p>
          <a:p>
            <a:r>
              <a:rPr lang="sk-SK" b="1" dirty="0" smtClean="0">
                <a:solidFill>
                  <a:schemeClr val="tx1"/>
                </a:solidFill>
              </a:rPr>
              <a:t>sa vzťahujú na iné slová</a:t>
            </a:r>
          </a:p>
          <a:p>
            <a:r>
              <a:rPr lang="sk-SK" b="1" dirty="0">
                <a:solidFill>
                  <a:schemeClr val="tx1"/>
                </a:solidFill>
              </a:rPr>
              <a:t>s</a:t>
            </a:r>
            <a:r>
              <a:rPr lang="sk-SK" b="1" dirty="0" smtClean="0">
                <a:solidFill>
                  <a:schemeClr val="tx1"/>
                </a:solidFill>
              </a:rPr>
              <a:t>ú odvodené od iných slov</a:t>
            </a:r>
          </a:p>
          <a:p>
            <a:endParaRPr lang="sk-SK" b="1" dirty="0" smtClean="0">
              <a:solidFill>
                <a:schemeClr val="tx1"/>
              </a:solidFill>
            </a:endParaRPr>
          </a:p>
          <a:p>
            <a:r>
              <a:rPr lang="sk-SK" b="1" dirty="0" smtClean="0">
                <a:solidFill>
                  <a:srgbClr val="00B0F0"/>
                </a:solidFill>
              </a:rPr>
              <a:t>Napríklad:</a:t>
            </a:r>
            <a:r>
              <a:rPr lang="sk-SK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sk-SK" b="1" dirty="0" smtClean="0">
                <a:solidFill>
                  <a:schemeClr val="tx1"/>
                </a:solidFill>
              </a:rPr>
              <a:t>drevo – drevený</a:t>
            </a:r>
          </a:p>
          <a:p>
            <a:r>
              <a:rPr lang="sk-SK" b="1" dirty="0" smtClean="0">
                <a:solidFill>
                  <a:schemeClr val="tx1"/>
                </a:solidFill>
              </a:rPr>
              <a:t>škola - školský</a:t>
            </a:r>
          </a:p>
          <a:p>
            <a:r>
              <a:rPr lang="sk-SK" b="1" dirty="0" smtClean="0">
                <a:solidFill>
                  <a:schemeClr val="tx1"/>
                </a:solidFill>
              </a:rPr>
              <a:t>banán – banánový</a:t>
            </a:r>
          </a:p>
          <a:p>
            <a:r>
              <a:rPr lang="sk-SK" b="1" dirty="0" smtClean="0">
                <a:solidFill>
                  <a:schemeClr val="tx1"/>
                </a:solidFill>
              </a:rPr>
              <a:t>dážď – daždivý</a:t>
            </a:r>
          </a:p>
          <a:p>
            <a:r>
              <a:rPr lang="sk-SK" b="1" dirty="0" smtClean="0">
                <a:solidFill>
                  <a:schemeClr val="tx1"/>
                </a:solidFill>
              </a:rPr>
              <a:t>Slovensko - slovenský</a:t>
            </a:r>
            <a:endParaRPr lang="sk-SK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965295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</TotalTime>
  <Words>500</Words>
  <Application>Microsoft Office PowerPoint</Application>
  <PresentationFormat>Širokouhlá</PresentationFormat>
  <Paragraphs>91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Fazeta</vt:lpstr>
      <vt:lpstr>Prídavné mená  6. ročník</vt:lpstr>
      <vt:lpstr>Prídavné mená</vt:lpstr>
      <vt:lpstr>Vzor pekný</vt:lpstr>
      <vt:lpstr>Vzor cudzí</vt:lpstr>
      <vt:lpstr>Vzor otcov</vt:lpstr>
      <vt:lpstr>Vzor páví</vt:lpstr>
      <vt:lpstr>Stupňovanie prídavných mien</vt:lpstr>
      <vt:lpstr>Akostné prídavné mená</vt:lpstr>
      <vt:lpstr>Vzťahové prídavné mená</vt:lpstr>
      <vt:lpstr>Urč druh a napíš vzor prídavného mena </vt:lpstr>
      <vt:lpstr>Vysvetli význam prídavných mien v slovných spojeniach </vt:lpstr>
      <vt:lpstr>Doplňovačka - doplň i/í, y/ý</vt:lpstr>
      <vt:lpstr>Ďakujem za pozornosť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Prídavné mená  6. ročník</dc:title>
  <dc:creator>Jana Kroková</dc:creator>
  <cp:lastModifiedBy>Jana Kroková</cp:lastModifiedBy>
  <cp:revision>9</cp:revision>
  <dcterms:created xsi:type="dcterms:W3CDTF">2021-12-22T18:11:01Z</dcterms:created>
  <dcterms:modified xsi:type="dcterms:W3CDTF">2021-12-22T19:26:34Z</dcterms:modified>
</cp:coreProperties>
</file>