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58B26111-BB42-437A-A7D1-A8CBE43C0C6E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6504B497-DAFC-4C44-A3B3-16E15C41A4EE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80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1-BB42-437A-A7D1-A8CBE43C0C6E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B497-DAFC-4C44-A3B3-16E15C41A4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892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1-BB42-437A-A7D1-A8CBE43C0C6E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B497-DAFC-4C44-A3B3-16E15C41A4EE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76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1-BB42-437A-A7D1-A8CBE43C0C6E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B497-DAFC-4C44-A3B3-16E15C41A4EE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297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1-BB42-437A-A7D1-A8CBE43C0C6E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B497-DAFC-4C44-A3B3-16E15C41A4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3299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1-BB42-437A-A7D1-A8CBE43C0C6E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B497-DAFC-4C44-A3B3-16E15C41A4EE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853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1-BB42-437A-A7D1-A8CBE43C0C6E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B497-DAFC-4C44-A3B3-16E15C41A4EE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257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1-BB42-437A-A7D1-A8CBE43C0C6E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B497-DAFC-4C44-A3B3-16E15C41A4EE}" type="slidenum">
              <a:rPr lang="sk-SK" smtClean="0"/>
              <a:t>‹#›</a:t>
            </a:fld>
            <a:endParaRPr lang="sk-SK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736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1-BB42-437A-A7D1-A8CBE43C0C6E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B497-DAFC-4C44-A3B3-16E15C41A4EE}" type="slidenum">
              <a:rPr lang="sk-SK" smtClean="0"/>
              <a:t>‹#›</a:t>
            </a:fld>
            <a:endParaRPr lang="sk-SK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79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1-BB42-437A-A7D1-A8CBE43C0C6E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B497-DAFC-4C44-A3B3-16E15C41A4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396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1-BB42-437A-A7D1-A8CBE43C0C6E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B497-DAFC-4C44-A3B3-16E15C41A4EE}" type="slidenum">
              <a:rPr lang="sk-SK" smtClean="0"/>
              <a:t>‹#›</a:t>
            </a:fld>
            <a:endParaRPr lang="sk-SK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19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1-BB42-437A-A7D1-A8CBE43C0C6E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B497-DAFC-4C44-A3B3-16E15C41A4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752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1-BB42-437A-A7D1-A8CBE43C0C6E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B497-DAFC-4C44-A3B3-16E15C41A4EE}" type="slidenum">
              <a:rPr lang="sk-SK" smtClean="0"/>
              <a:t>‹#›</a:t>
            </a:fld>
            <a:endParaRPr lang="sk-SK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24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1-BB42-437A-A7D1-A8CBE43C0C6E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B497-DAFC-4C44-A3B3-16E15C41A4EE}" type="slidenum">
              <a:rPr lang="sk-SK" smtClean="0"/>
              <a:t>‹#›</a:t>
            </a:fld>
            <a:endParaRPr lang="sk-SK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29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1-BB42-437A-A7D1-A8CBE43C0C6E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B497-DAFC-4C44-A3B3-16E15C41A4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469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1-BB42-437A-A7D1-A8CBE43C0C6E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B497-DAFC-4C44-A3B3-16E15C41A4EE}" type="slidenum">
              <a:rPr lang="sk-SK" smtClean="0"/>
              <a:t>‹#›</a:t>
            </a:fld>
            <a:endParaRPr lang="sk-SK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49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111-BB42-437A-A7D1-A8CBE43C0C6E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B497-DAFC-4C44-A3B3-16E15C41A4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47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8B26111-BB42-437A-A7D1-A8CBE43C0C6E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504B497-DAFC-4C44-A3B3-16E15C41A4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290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ČÍSLOVKY</a:t>
            </a:r>
            <a:br>
              <a:rPr lang="sk-SK" b="1" dirty="0" smtClean="0"/>
            </a:br>
            <a:r>
              <a:rPr lang="sk-SK" b="1" dirty="0" smtClean="0"/>
              <a:t>7. ročník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smtClean="0"/>
              <a:t>PaedDr. Jana Kroková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05361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tx1"/>
                </a:solidFill>
                <a:latin typeface="Garamond" panose="02020404030301010803" pitchFamily="18" charset="0"/>
              </a:rPr>
              <a:t>SIEDMI ALEBO SIEDMY?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latin typeface="Garamond" panose="02020404030301010803" pitchFamily="18" charset="0"/>
              </a:rPr>
              <a:t>vzor pekný -radové číslovky (poradie, koľký v poradí?)</a:t>
            </a:r>
          </a:p>
          <a:p>
            <a:pPr>
              <a:buNone/>
            </a:pPr>
            <a:r>
              <a:rPr lang="sk-SK" dirty="0">
                <a:latin typeface="Garamond" panose="02020404030301010803" pitchFamily="18" charset="0"/>
              </a:rPr>
              <a:t>	-vždy </a:t>
            </a:r>
            <a:r>
              <a:rPr lang="sk-SK" b="1" dirty="0">
                <a:latin typeface="Garamond" panose="02020404030301010803" pitchFamily="18" charset="0"/>
              </a:rPr>
              <a:t>-y</a:t>
            </a:r>
            <a:r>
              <a:rPr lang="sk-SK" dirty="0">
                <a:latin typeface="Garamond" panose="02020404030301010803" pitchFamily="18" charset="0"/>
              </a:rPr>
              <a:t> iba v N </a:t>
            </a:r>
            <a:r>
              <a:rPr lang="sk-SK" dirty="0" err="1">
                <a:latin typeface="Garamond" panose="02020404030301010803" pitchFamily="18" charset="0"/>
              </a:rPr>
              <a:t>pl</a:t>
            </a:r>
            <a:r>
              <a:rPr lang="sk-SK" dirty="0">
                <a:latin typeface="Garamond" panose="02020404030301010803" pitchFamily="18" charset="0"/>
              </a:rPr>
              <a:t>. </a:t>
            </a:r>
            <a:r>
              <a:rPr lang="sk-SK" b="1" dirty="0">
                <a:latin typeface="Garamond" panose="02020404030301010803" pitchFamily="18" charset="0"/>
              </a:rPr>
              <a:t>-i</a:t>
            </a:r>
            <a:r>
              <a:rPr lang="sk-SK" dirty="0">
                <a:latin typeface="Garamond" panose="02020404030301010803" pitchFamily="18" charset="0"/>
              </a:rPr>
              <a:t/>
            </a:r>
            <a:br>
              <a:rPr lang="sk-SK" dirty="0">
                <a:latin typeface="Garamond" panose="02020404030301010803" pitchFamily="18" charset="0"/>
              </a:rPr>
            </a:br>
            <a:r>
              <a:rPr lang="sk-SK" dirty="0">
                <a:latin typeface="Garamond" panose="02020404030301010803" pitchFamily="18" charset="0"/>
              </a:rPr>
              <a:t>V cieli skončil siedm</a:t>
            </a:r>
            <a:r>
              <a:rPr lang="sk-SK" b="1" dirty="0">
                <a:latin typeface="Garamond" panose="02020404030301010803" pitchFamily="18" charset="0"/>
              </a:rPr>
              <a:t>y</a:t>
            </a:r>
            <a:r>
              <a:rPr lang="sk-SK" dirty="0">
                <a:latin typeface="Garamond" panose="02020404030301010803" pitchFamily="18" charset="0"/>
              </a:rPr>
              <a:t>.</a:t>
            </a:r>
            <a:br>
              <a:rPr lang="sk-SK" dirty="0">
                <a:latin typeface="Garamond" panose="02020404030301010803" pitchFamily="18" charset="0"/>
              </a:rPr>
            </a:br>
            <a:r>
              <a:rPr lang="sk-SK" dirty="0">
                <a:latin typeface="Garamond" panose="02020404030301010803" pitchFamily="18" charset="0"/>
              </a:rPr>
              <a:t>V cieli sme sa umiestnili siedm</a:t>
            </a:r>
            <a:r>
              <a:rPr lang="sk-SK" b="1" dirty="0">
                <a:latin typeface="Garamond" panose="02020404030301010803" pitchFamily="18" charset="0"/>
              </a:rPr>
              <a:t>i</a:t>
            </a:r>
            <a:r>
              <a:rPr lang="sk-SK" dirty="0">
                <a:latin typeface="Garamond" panose="02020404030301010803" pitchFamily="18" charset="0"/>
              </a:rPr>
              <a:t>. (N </a:t>
            </a:r>
            <a:r>
              <a:rPr lang="sk-SK" dirty="0" err="1">
                <a:latin typeface="Garamond" panose="02020404030301010803" pitchFamily="18" charset="0"/>
              </a:rPr>
              <a:t>pl</a:t>
            </a:r>
            <a:r>
              <a:rPr lang="sk-SK" dirty="0">
                <a:latin typeface="Garamond" panose="02020404030301010803" pitchFamily="18" charset="0"/>
              </a:rPr>
              <a:t>.)</a:t>
            </a:r>
            <a:br>
              <a:rPr lang="sk-SK" dirty="0">
                <a:latin typeface="Garamond" panose="02020404030301010803" pitchFamily="18" charset="0"/>
              </a:rPr>
            </a:br>
            <a:r>
              <a:rPr lang="sk-SK" dirty="0">
                <a:latin typeface="Garamond" panose="02020404030301010803" pitchFamily="18" charset="0"/>
              </a:rPr>
              <a:t>Prv končili ZŠ žiaci ôsm</a:t>
            </a:r>
            <a:r>
              <a:rPr lang="sk-SK" b="1" dirty="0">
                <a:latin typeface="Garamond" panose="02020404030301010803" pitchFamily="18" charset="0"/>
              </a:rPr>
              <a:t>y</a:t>
            </a:r>
            <a:r>
              <a:rPr lang="sk-SK" dirty="0">
                <a:latin typeface="Garamond" panose="02020404030301010803" pitchFamily="18" charset="0"/>
              </a:rPr>
              <a:t>ch tried.</a:t>
            </a:r>
            <a:br>
              <a:rPr lang="sk-SK" dirty="0">
                <a:latin typeface="Garamond" panose="02020404030301010803" pitchFamily="18" charset="0"/>
              </a:rPr>
            </a:br>
            <a:r>
              <a:rPr lang="sk-SK" dirty="0">
                <a:latin typeface="Garamond" panose="02020404030301010803" pitchFamily="18" charset="0"/>
              </a:rPr>
              <a:t>V šesťdesiat</a:t>
            </a:r>
            <a:r>
              <a:rPr lang="sk-SK" b="1" dirty="0">
                <a:latin typeface="Garamond" panose="02020404030301010803" pitchFamily="18" charset="0"/>
              </a:rPr>
              <a:t>y</a:t>
            </a:r>
            <a:r>
              <a:rPr lang="sk-SK" dirty="0">
                <a:latin typeface="Garamond" panose="02020404030301010803" pitchFamily="18" charset="0"/>
              </a:rPr>
              <a:t>ch rokoch minulého storočia...</a:t>
            </a:r>
            <a:br>
              <a:rPr lang="sk-SK" dirty="0">
                <a:latin typeface="Garamond" panose="02020404030301010803" pitchFamily="18" charset="0"/>
              </a:rPr>
            </a:br>
            <a:endParaRPr lang="sk-SK" dirty="0">
              <a:latin typeface="Garamond" panose="02020404030301010803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8176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ZÁKLADNÁ ALEBO RADOVÁ ČÍSLOVKA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Garamond" panose="02020404030301010803" pitchFamily="18" charset="0"/>
              </a:rPr>
              <a:t>Pri rozlišovaní medzi počtom a poradím niekedy pomôže dať si číslovku </a:t>
            </a:r>
            <a:r>
              <a:rPr lang="sk-SK" b="1" dirty="0">
                <a:latin typeface="Garamond" panose="02020404030301010803" pitchFamily="18" charset="0"/>
              </a:rPr>
              <a:t>do nominatívu</a:t>
            </a:r>
            <a:r>
              <a:rPr lang="sk-SK" dirty="0">
                <a:latin typeface="Garamond" panose="02020404030301010803" pitchFamily="18" charset="0"/>
              </a:rPr>
              <a:t>. (v siedmich </a:t>
            </a:r>
            <a:r>
              <a:rPr lang="sk-SK" dirty="0" smtClean="0">
                <a:latin typeface="Garamond" panose="02020404030301010803" pitchFamily="18" charset="0"/>
              </a:rPr>
              <a:t>rokoch - N</a:t>
            </a:r>
            <a:r>
              <a:rPr lang="sk-SK" dirty="0">
                <a:latin typeface="Garamond" panose="02020404030301010803" pitchFamily="18" charset="0"/>
              </a:rPr>
              <a:t> sedem rokov, ôsmych </a:t>
            </a:r>
            <a:r>
              <a:rPr lang="sk-SK" dirty="0" smtClean="0">
                <a:latin typeface="Garamond" panose="02020404030301010803" pitchFamily="18" charset="0"/>
              </a:rPr>
              <a:t>ročníkov-N</a:t>
            </a:r>
            <a:r>
              <a:rPr lang="sk-SK" dirty="0">
                <a:latin typeface="Garamond" panose="02020404030301010803" pitchFamily="18" charset="0"/>
              </a:rPr>
              <a:t> ôsme ročníky) alebo nahradiť číslovku slovom päť a pomôcť si výslovnosťou (v mojich siedmich rokoch- v mojich piatich rokoch</a:t>
            </a:r>
            <a:r>
              <a:rPr lang="sk-SK" dirty="0" smtClean="0">
                <a:latin typeface="Garamond" panose="02020404030301010803" pitchFamily="18" charset="0"/>
              </a:rPr>
              <a:t>).</a:t>
            </a:r>
            <a:endParaRPr lang="sk-SK" dirty="0">
              <a:latin typeface="Garamond" panose="02020404030301010803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473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ČÍSLOVKY V MATEMATICKÝCH VÝRAZOCH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sk-SK" b="1" dirty="0">
                <a:solidFill>
                  <a:srgbClr val="C00000"/>
                </a:solidFill>
                <a:latin typeface="Garamond" panose="02020404030301010803" pitchFamily="18" charset="0"/>
              </a:rPr>
              <a:t>Matematické výrazy</a:t>
            </a:r>
            <a:r>
              <a:rPr lang="sk-SK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sk-SK" dirty="0">
                <a:latin typeface="Garamond" panose="02020404030301010803" pitchFamily="18" charset="0"/>
              </a:rPr>
              <a:t>čítame takto:</a:t>
            </a:r>
          </a:p>
          <a:p>
            <a:pPr algn="just">
              <a:lnSpc>
                <a:spcPct val="100000"/>
              </a:lnSpc>
            </a:pPr>
            <a:r>
              <a:rPr lang="sk-SK" dirty="0">
                <a:latin typeface="Garamond" panose="02020404030301010803" pitchFamily="18" charset="0"/>
              </a:rPr>
              <a:t>2 + 2 = 4	dva plus dva </a:t>
            </a:r>
            <a:r>
              <a:rPr lang="sk-SK" b="1" dirty="0">
                <a:solidFill>
                  <a:srgbClr val="C00000"/>
                </a:solidFill>
                <a:latin typeface="Garamond" panose="02020404030301010803" pitchFamily="18" charset="0"/>
              </a:rPr>
              <a:t>je</a:t>
            </a:r>
            <a:r>
              <a:rPr lang="sk-SK" dirty="0">
                <a:latin typeface="Garamond" panose="02020404030301010803" pitchFamily="18" charset="0"/>
              </a:rPr>
              <a:t> štyri</a:t>
            </a:r>
          </a:p>
          <a:p>
            <a:pPr algn="just">
              <a:lnSpc>
                <a:spcPct val="100000"/>
              </a:lnSpc>
            </a:pPr>
            <a:r>
              <a:rPr lang="sk-SK" dirty="0">
                <a:latin typeface="Garamond" panose="02020404030301010803" pitchFamily="18" charset="0"/>
              </a:rPr>
              <a:t>2 x 2 = 4	</a:t>
            </a:r>
            <a:r>
              <a:rPr lang="sk-SK" dirty="0" smtClean="0">
                <a:latin typeface="Garamond" panose="02020404030301010803" pitchFamily="18" charset="0"/>
              </a:rPr>
              <a:t>      dvakrát </a:t>
            </a:r>
            <a:r>
              <a:rPr lang="sk-SK" dirty="0">
                <a:latin typeface="Garamond" panose="02020404030301010803" pitchFamily="18" charset="0"/>
              </a:rPr>
              <a:t>dva </a:t>
            </a:r>
            <a:r>
              <a:rPr lang="sk-SK" b="1" dirty="0">
                <a:solidFill>
                  <a:srgbClr val="C00000"/>
                </a:solidFill>
                <a:latin typeface="Garamond" panose="02020404030301010803" pitchFamily="18" charset="0"/>
              </a:rPr>
              <a:t>je</a:t>
            </a:r>
            <a:r>
              <a:rPr lang="sk-SK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sk-SK" dirty="0">
                <a:latin typeface="Garamond" panose="02020404030301010803" pitchFamily="18" charset="0"/>
              </a:rPr>
              <a:t>štyri</a:t>
            </a:r>
          </a:p>
          <a:p>
            <a:pPr algn="just">
              <a:lnSpc>
                <a:spcPct val="100000"/>
              </a:lnSpc>
            </a:pPr>
            <a:r>
              <a:rPr lang="sk-SK" dirty="0">
                <a:latin typeface="Garamond" panose="02020404030301010803" pitchFamily="18" charset="0"/>
              </a:rPr>
              <a:t>5 – 3 = 2	päť bez troch </a:t>
            </a:r>
            <a:r>
              <a:rPr lang="sk-SK" b="1" dirty="0">
                <a:solidFill>
                  <a:srgbClr val="C00000"/>
                </a:solidFill>
                <a:latin typeface="Garamond" panose="02020404030301010803" pitchFamily="18" charset="0"/>
              </a:rPr>
              <a:t>je</a:t>
            </a:r>
            <a:r>
              <a:rPr lang="sk-SK" dirty="0">
                <a:solidFill>
                  <a:srgbClr val="FFC000"/>
                </a:solidFill>
                <a:latin typeface="Garamond" panose="02020404030301010803" pitchFamily="18" charset="0"/>
              </a:rPr>
              <a:t> </a:t>
            </a:r>
            <a:r>
              <a:rPr lang="sk-SK" dirty="0">
                <a:latin typeface="Garamond" panose="02020404030301010803" pitchFamily="18" charset="0"/>
              </a:rPr>
              <a:t>dva (päť mínus dva </a:t>
            </a:r>
            <a:r>
              <a:rPr lang="sk-SK" b="1" dirty="0">
                <a:solidFill>
                  <a:srgbClr val="C00000"/>
                </a:solidFill>
                <a:latin typeface="Garamond" panose="02020404030301010803" pitchFamily="18" charset="0"/>
              </a:rPr>
              <a:t>je</a:t>
            </a:r>
            <a:r>
              <a:rPr lang="sk-SK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sk-SK" dirty="0">
                <a:latin typeface="Garamond" panose="02020404030301010803" pitchFamily="18" charset="0"/>
              </a:rPr>
              <a:t>dva)</a:t>
            </a:r>
          </a:p>
          <a:p>
            <a:pPr algn="just">
              <a:lnSpc>
                <a:spcPct val="100000"/>
              </a:lnSpc>
            </a:pPr>
            <a:r>
              <a:rPr lang="sk-SK" dirty="0">
                <a:latin typeface="Garamond" panose="02020404030301010803" pitchFamily="18" charset="0"/>
              </a:rPr>
              <a:t>6 : 3 = 2	</a:t>
            </a:r>
            <a:r>
              <a:rPr lang="sk-SK" dirty="0" smtClean="0">
                <a:latin typeface="Garamond" panose="02020404030301010803" pitchFamily="18" charset="0"/>
              </a:rPr>
              <a:t>      šesť </a:t>
            </a:r>
            <a:r>
              <a:rPr lang="sk-SK" dirty="0">
                <a:latin typeface="Garamond" panose="02020404030301010803" pitchFamily="18" charset="0"/>
              </a:rPr>
              <a:t>delené tromi </a:t>
            </a:r>
            <a:r>
              <a:rPr lang="sk-SK" b="1" dirty="0">
                <a:solidFill>
                  <a:srgbClr val="C00000"/>
                </a:solidFill>
                <a:latin typeface="Garamond" panose="02020404030301010803" pitchFamily="18" charset="0"/>
              </a:rPr>
              <a:t>je</a:t>
            </a:r>
            <a:r>
              <a:rPr lang="sk-SK" dirty="0">
                <a:solidFill>
                  <a:srgbClr val="FFC000"/>
                </a:solidFill>
                <a:latin typeface="Garamond" panose="02020404030301010803" pitchFamily="18" charset="0"/>
              </a:rPr>
              <a:t> </a:t>
            </a:r>
            <a:r>
              <a:rPr lang="sk-SK" dirty="0">
                <a:latin typeface="Garamond" panose="02020404030301010803" pitchFamily="18" charset="0"/>
              </a:rPr>
              <a:t>dva </a:t>
            </a:r>
          </a:p>
          <a:p>
            <a:pPr algn="just">
              <a:lnSpc>
                <a:spcPct val="100000"/>
              </a:lnSpc>
            </a:pPr>
            <a:r>
              <a:rPr lang="sk-SK" dirty="0">
                <a:latin typeface="Garamond" panose="02020404030301010803" pitchFamily="18" charset="0"/>
              </a:rPr>
              <a:t>½		</a:t>
            </a:r>
            <a:r>
              <a:rPr lang="sk-SK" dirty="0" smtClean="0">
                <a:latin typeface="Garamond" panose="02020404030301010803" pitchFamily="18" charset="0"/>
              </a:rPr>
              <a:t>      jedna </a:t>
            </a:r>
            <a:r>
              <a:rPr lang="sk-SK" dirty="0">
                <a:latin typeface="Garamond" panose="02020404030301010803" pitchFamily="18" charset="0"/>
              </a:rPr>
              <a:t>polovica, jedna lomené dvomi</a:t>
            </a:r>
          </a:p>
          <a:p>
            <a:pPr algn="just">
              <a:lnSpc>
                <a:spcPct val="100000"/>
              </a:lnSpc>
            </a:pPr>
            <a:r>
              <a:rPr lang="sk-SK" dirty="0">
                <a:latin typeface="Garamond" panose="02020404030301010803" pitchFamily="18" charset="0"/>
              </a:rPr>
              <a:t>5/8		</a:t>
            </a:r>
            <a:r>
              <a:rPr lang="sk-SK" dirty="0" smtClean="0">
                <a:latin typeface="Garamond" panose="02020404030301010803" pitchFamily="18" charset="0"/>
              </a:rPr>
              <a:t>      päť </a:t>
            </a:r>
            <a:r>
              <a:rPr lang="sk-SK" dirty="0">
                <a:latin typeface="Garamond" panose="02020404030301010803" pitchFamily="18" charset="0"/>
              </a:rPr>
              <a:t>osmín, päť lomené ôsmimi</a:t>
            </a:r>
          </a:p>
        </p:txBody>
      </p:sp>
    </p:spTree>
    <p:extLst>
      <p:ext uri="{BB962C8B-B14F-4D97-AF65-F5344CB8AC3E}">
        <p14:creationId xmlns:p14="http://schemas.microsoft.com/office/powerpoint/2010/main" val="194715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ĎAKUJEM ZA POZORNOSŤ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93035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DRUHY ČÍSLOVIEK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b="1" dirty="0">
                <a:latin typeface="Garamond" panose="02020404030301010803" pitchFamily="18" charset="0"/>
              </a:rPr>
              <a:t>1. základné (koľko, aký počet) </a:t>
            </a:r>
            <a:r>
              <a:rPr lang="sk-SK" dirty="0">
                <a:latin typeface="Garamond" panose="02020404030301010803" pitchFamily="18" charset="0"/>
              </a:rPr>
              <a:t>tri, štyri, štvrtina, veľa, viac, zopár, málo... </a:t>
            </a:r>
          </a:p>
          <a:p>
            <a:r>
              <a:rPr lang="sk-SK" b="1" dirty="0">
                <a:latin typeface="Garamond" panose="02020404030301010803" pitchFamily="18" charset="0"/>
              </a:rPr>
              <a:t>2. radové (poradie) </a:t>
            </a:r>
            <a:r>
              <a:rPr lang="sk-SK" dirty="0">
                <a:latin typeface="Garamond" panose="02020404030301010803" pitchFamily="18" charset="0"/>
              </a:rPr>
              <a:t>druhý, tretí, stý, tisíci, posledný, ostatný... </a:t>
            </a:r>
          </a:p>
          <a:p>
            <a:r>
              <a:rPr lang="sk-SK" b="1" dirty="0">
                <a:latin typeface="Garamond" panose="02020404030301010803" pitchFamily="18" charset="0"/>
              </a:rPr>
              <a:t>3. skupinové (počet v skupine) </a:t>
            </a:r>
            <a:r>
              <a:rPr lang="sk-SK" dirty="0">
                <a:latin typeface="Garamond" panose="02020404030301010803" pitchFamily="18" charset="0"/>
              </a:rPr>
              <a:t>jedni</a:t>
            </a:r>
            <a:r>
              <a:rPr lang="sk-SK" dirty="0" smtClean="0">
                <a:latin typeface="Garamond" panose="02020404030301010803" pitchFamily="18" charset="0"/>
              </a:rPr>
              <a:t>, jedny, </a:t>
            </a:r>
            <a:r>
              <a:rPr lang="sk-SK" dirty="0">
                <a:latin typeface="Garamond" panose="02020404030301010803" pitchFamily="18" charset="0"/>
              </a:rPr>
              <a:t>dvoje, oboje, obe, troje, štvoro, desatoro, viacerí, viacero... </a:t>
            </a:r>
          </a:p>
          <a:p>
            <a:r>
              <a:rPr lang="sk-SK" b="1" dirty="0">
                <a:latin typeface="Garamond" panose="02020404030301010803" pitchFamily="18" charset="0"/>
              </a:rPr>
              <a:t>4. druhové (počet druhov) </a:t>
            </a:r>
            <a:r>
              <a:rPr lang="sk-SK" dirty="0">
                <a:latin typeface="Garamond" panose="02020404030301010803" pitchFamily="18" charset="0"/>
              </a:rPr>
              <a:t>jednaké, jednako, dvojaké, štvorako, mnohorako... </a:t>
            </a:r>
          </a:p>
          <a:p>
            <a:r>
              <a:rPr lang="sk-SK" b="1" dirty="0">
                <a:latin typeface="Garamond" panose="02020404030301010803" pitchFamily="18" charset="0"/>
              </a:rPr>
              <a:t>5. násobné (násobky, opakovania) </a:t>
            </a:r>
          </a:p>
          <a:p>
            <a:pPr>
              <a:buNone/>
            </a:pPr>
            <a:r>
              <a:rPr lang="sk-SK" b="1" dirty="0">
                <a:latin typeface="Garamond" panose="02020404030301010803" pitchFamily="18" charset="0"/>
              </a:rPr>
              <a:t>   </a:t>
            </a:r>
            <a:r>
              <a:rPr lang="sk-SK" b="1" dirty="0" smtClean="0">
                <a:latin typeface="Garamond" panose="02020404030301010803" pitchFamily="18" charset="0"/>
              </a:rPr>
              <a:t>  </a:t>
            </a:r>
            <a:r>
              <a:rPr lang="sk-SK" dirty="0" smtClean="0">
                <a:latin typeface="Garamond" panose="02020404030301010803" pitchFamily="18" charset="0"/>
              </a:rPr>
              <a:t>dvakrát</a:t>
            </a:r>
            <a:r>
              <a:rPr lang="sk-SK" dirty="0">
                <a:latin typeface="Garamond" panose="02020404030301010803" pitchFamily="18" charset="0"/>
              </a:rPr>
              <a:t>, veľakrát, mnohokrát...</a:t>
            </a:r>
            <a:br>
              <a:rPr lang="sk-SK" dirty="0">
                <a:latin typeface="Garamond" panose="02020404030301010803" pitchFamily="18" charset="0"/>
              </a:rPr>
            </a:br>
            <a:r>
              <a:rPr lang="sk-SK" dirty="0">
                <a:latin typeface="Garamond" panose="02020404030301010803" pitchFamily="18" charset="0"/>
              </a:rPr>
              <a:t>jeden raz, dva razy, veľa ráz...</a:t>
            </a:r>
            <a:br>
              <a:rPr lang="sk-SK" dirty="0">
                <a:latin typeface="Garamond" panose="02020404030301010803" pitchFamily="18" charset="0"/>
              </a:rPr>
            </a:br>
            <a:r>
              <a:rPr lang="sk-SK" dirty="0">
                <a:latin typeface="Garamond" panose="02020404030301010803" pitchFamily="18" charset="0"/>
              </a:rPr>
              <a:t>štvornásobný, stonásobná, mnohonásobne...</a:t>
            </a:r>
            <a:br>
              <a:rPr lang="sk-SK" dirty="0">
                <a:latin typeface="Garamond" panose="02020404030301010803" pitchFamily="18" charset="0"/>
              </a:rPr>
            </a:br>
            <a:r>
              <a:rPr lang="sk-SK" dirty="0">
                <a:latin typeface="Garamond" panose="02020404030301010803" pitchFamily="18" charset="0"/>
              </a:rPr>
              <a:t>dvojmo, trojmo...</a:t>
            </a:r>
            <a:br>
              <a:rPr lang="sk-SK" dirty="0">
                <a:latin typeface="Garamond" panose="02020404030301010803" pitchFamily="18" charset="0"/>
              </a:rPr>
            </a:br>
            <a:r>
              <a:rPr lang="sk-SK" dirty="0">
                <a:latin typeface="Garamond" panose="02020404030301010803" pitchFamily="18" charset="0"/>
              </a:rPr>
              <a:t>dvojitý, trojitý, štvorito...</a:t>
            </a:r>
            <a:endParaRPr lang="sk-SK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7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URČTÉ A NEURČITÉ ČÍSLOVKY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latin typeface="Garamond" panose="02020404030301010803" pitchFamily="18" charset="0"/>
              </a:rPr>
              <a:t>1. určité</a:t>
            </a:r>
          </a:p>
          <a:p>
            <a:pPr>
              <a:buNone/>
            </a:pPr>
            <a:r>
              <a:rPr lang="sk-SK" dirty="0">
                <a:latin typeface="Garamond" panose="02020404030301010803" pitchFamily="18" charset="0"/>
              </a:rPr>
              <a:t>	-vyjadrujú presné číslo (tri, päťkrát, desaťnásobný, štvrtina, trojitý) </a:t>
            </a:r>
          </a:p>
          <a:p>
            <a:r>
              <a:rPr lang="sk-SK" b="1" dirty="0">
                <a:latin typeface="Garamond" panose="02020404030301010803" pitchFamily="18" charset="0"/>
              </a:rPr>
              <a:t>2. neurčité</a:t>
            </a:r>
          </a:p>
          <a:p>
            <a:pPr>
              <a:buNone/>
            </a:pPr>
            <a:r>
              <a:rPr lang="sk-SK" dirty="0">
                <a:latin typeface="Garamond" panose="02020404030301010803" pitchFamily="18" charset="0"/>
              </a:rPr>
              <a:t>	-vyjadrujú počet iba približne (veľa, mnohonásobne, viac ráz, menej)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530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GRAMATICKÉ KATEGÓRIE ČÍSLOVIEK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b="1" dirty="0">
                <a:latin typeface="Garamond" panose="02020404030301010803" pitchFamily="18" charset="0"/>
              </a:rPr>
              <a:t>1. rod</a:t>
            </a:r>
          </a:p>
          <a:p>
            <a:pPr>
              <a:buNone/>
            </a:pPr>
            <a:r>
              <a:rPr lang="sk-SK" dirty="0">
                <a:latin typeface="Garamond" panose="02020404030301010803" pitchFamily="18" charset="0"/>
              </a:rPr>
              <a:t>	mužský, ženský, stredný</a:t>
            </a:r>
          </a:p>
          <a:p>
            <a:pPr>
              <a:buNone/>
            </a:pPr>
            <a:r>
              <a:rPr lang="sk-SK" b="1" dirty="0">
                <a:latin typeface="Garamond" panose="02020404030301010803" pitchFamily="18" charset="0"/>
              </a:rPr>
              <a:t>2. číslo</a:t>
            </a:r>
          </a:p>
          <a:p>
            <a:pPr>
              <a:buNone/>
            </a:pPr>
            <a:r>
              <a:rPr lang="sk-SK" dirty="0">
                <a:latin typeface="Garamond" panose="02020404030301010803" pitchFamily="18" charset="0"/>
              </a:rPr>
              <a:t>	jednotné (singulár), množné (plurál)</a:t>
            </a:r>
          </a:p>
          <a:p>
            <a:pPr>
              <a:buNone/>
            </a:pPr>
            <a:r>
              <a:rPr lang="sk-SK" b="1" dirty="0">
                <a:latin typeface="Garamond" panose="02020404030301010803" pitchFamily="18" charset="0"/>
              </a:rPr>
              <a:t>3. pád</a:t>
            </a:r>
          </a:p>
          <a:p>
            <a:pPr>
              <a:buNone/>
            </a:pPr>
            <a:r>
              <a:rPr lang="sk-SK" dirty="0">
                <a:latin typeface="Garamond" panose="02020404030301010803" pitchFamily="18" charset="0"/>
              </a:rPr>
              <a:t>	nominatív, genitív, datív, akuzatív, lokál, inštrumentál</a:t>
            </a:r>
          </a:p>
          <a:p>
            <a:pPr>
              <a:buNone/>
            </a:pPr>
            <a:r>
              <a:rPr lang="sk-SK" b="1" dirty="0">
                <a:latin typeface="Garamond" panose="02020404030301010803" pitchFamily="18" charset="0"/>
              </a:rPr>
              <a:t>4. vzor</a:t>
            </a:r>
          </a:p>
          <a:p>
            <a:pPr>
              <a:buNone/>
            </a:pPr>
            <a:r>
              <a:rPr lang="sk-SK" dirty="0">
                <a:latin typeface="Garamond" panose="02020404030301010803" pitchFamily="18" charset="0"/>
              </a:rPr>
              <a:t>	pekný, cudzí, päť, mesto, dub, stroj, žena</a:t>
            </a:r>
          </a:p>
          <a:p>
            <a:endParaRPr lang="sk-SK" dirty="0">
              <a:latin typeface="Comic Sans MS" pitchFamily="66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4836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NEOHYBNÉ ČÍSLOVKY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Garamond" panose="02020404030301010803" pitchFamily="18" charset="0"/>
              </a:rPr>
              <a:t>základné zložené s číslicou -jeden( 21,31...), zlomkové číslovky pol a štvrť </a:t>
            </a:r>
          </a:p>
          <a:p>
            <a:r>
              <a:rPr lang="sk-SK" dirty="0">
                <a:latin typeface="Garamond" panose="02020404030301010803" pitchFamily="18" charset="0"/>
              </a:rPr>
              <a:t>druhové číslovky - trojako, štvorako</a:t>
            </a:r>
          </a:p>
          <a:p>
            <a:r>
              <a:rPr lang="sk-SK" dirty="0">
                <a:latin typeface="Garamond" panose="02020404030301010803" pitchFamily="18" charset="0"/>
              </a:rPr>
              <a:t>násobné číslovky s časťou -krát a slovom raz</a:t>
            </a:r>
          </a:p>
          <a:p>
            <a:r>
              <a:rPr lang="sk-SK" dirty="0">
                <a:latin typeface="Garamond" panose="02020404030301010803" pitchFamily="18" charset="0"/>
              </a:rPr>
              <a:t>skupinové číslovky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10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tx1"/>
                </a:solidFill>
              </a:rPr>
              <a:t>VZORY ČÍSLOVIEK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>
                <a:latin typeface="Garamond" panose="02020404030301010803" pitchFamily="18" charset="0"/>
              </a:rPr>
              <a:t>pekný</a:t>
            </a:r>
          </a:p>
          <a:p>
            <a:pPr>
              <a:buNone/>
            </a:pPr>
            <a:r>
              <a:rPr lang="sk-SK" dirty="0">
                <a:latin typeface="Garamond" panose="02020404030301010803" pitchFamily="18" charset="0"/>
              </a:rPr>
              <a:t>	-radové, násobné, druhové číslovky, ktoré majú tvarotvorný základ zakončený na tvrdú alebo obojakú spoluhlásku (dru</a:t>
            </a:r>
            <a:r>
              <a:rPr lang="sk-SK" b="1" dirty="0">
                <a:latin typeface="Garamond" panose="02020404030301010803" pitchFamily="18" charset="0"/>
              </a:rPr>
              <a:t>h</a:t>
            </a:r>
            <a:r>
              <a:rPr lang="sk-SK" dirty="0">
                <a:latin typeface="Garamond" panose="02020404030301010803" pitchFamily="18" charset="0"/>
              </a:rPr>
              <a:t>ý, sied</a:t>
            </a:r>
            <a:r>
              <a:rPr lang="sk-SK" b="1" dirty="0">
                <a:latin typeface="Garamond" panose="02020404030301010803" pitchFamily="18" charset="0"/>
              </a:rPr>
              <a:t>m</a:t>
            </a:r>
            <a:r>
              <a:rPr lang="sk-SK" dirty="0">
                <a:latin typeface="Garamond" panose="02020404030301010803" pitchFamily="18" charset="0"/>
              </a:rPr>
              <a:t>y, šesťnásob</a:t>
            </a:r>
            <a:r>
              <a:rPr lang="sk-SK" b="1" dirty="0">
                <a:latin typeface="Garamond" panose="02020404030301010803" pitchFamily="18" charset="0"/>
              </a:rPr>
              <a:t>n</a:t>
            </a:r>
            <a:r>
              <a:rPr lang="sk-SK" dirty="0">
                <a:latin typeface="Garamond" panose="02020404030301010803" pitchFamily="18" charset="0"/>
              </a:rPr>
              <a:t>ý, troji</a:t>
            </a:r>
            <a:r>
              <a:rPr lang="sk-SK" b="1" dirty="0">
                <a:latin typeface="Garamond" panose="02020404030301010803" pitchFamily="18" charset="0"/>
              </a:rPr>
              <a:t>t</a:t>
            </a:r>
            <a:r>
              <a:rPr lang="sk-SK" dirty="0">
                <a:latin typeface="Garamond" panose="02020404030301010803" pitchFamily="18" charset="0"/>
              </a:rPr>
              <a:t>ý, mnohora</a:t>
            </a:r>
            <a:r>
              <a:rPr lang="sk-SK" b="1" dirty="0">
                <a:latin typeface="Garamond" panose="02020404030301010803" pitchFamily="18" charset="0"/>
              </a:rPr>
              <a:t>k</a:t>
            </a:r>
            <a:r>
              <a:rPr lang="sk-SK" dirty="0">
                <a:latin typeface="Garamond" panose="02020404030301010803" pitchFamily="18" charset="0"/>
              </a:rPr>
              <a:t>ý) </a:t>
            </a:r>
          </a:p>
          <a:p>
            <a:pPr>
              <a:buNone/>
            </a:pPr>
            <a:r>
              <a:rPr lang="sk-SK" b="1" dirty="0">
                <a:latin typeface="Garamond" panose="02020404030301010803" pitchFamily="18" charset="0"/>
              </a:rPr>
              <a:t>cudzí</a:t>
            </a:r>
          </a:p>
          <a:p>
            <a:pPr>
              <a:buNone/>
            </a:pPr>
            <a:r>
              <a:rPr lang="sk-SK" dirty="0">
                <a:latin typeface="Garamond" panose="02020404030301010803" pitchFamily="18" charset="0"/>
              </a:rPr>
              <a:t>	-radové a násobné, ktoré majú tvarotvorný základ zakončený na mäkkú spoluhlásku (tre</a:t>
            </a:r>
            <a:r>
              <a:rPr lang="sk-SK" b="1" dirty="0">
                <a:latin typeface="Garamond" panose="02020404030301010803" pitchFamily="18" charset="0"/>
              </a:rPr>
              <a:t>t</a:t>
            </a:r>
            <a:r>
              <a:rPr lang="sk-SK" dirty="0">
                <a:latin typeface="Garamond" panose="02020404030301010803" pitchFamily="18" charset="0"/>
              </a:rPr>
              <a:t>í, tre</a:t>
            </a:r>
            <a:r>
              <a:rPr lang="sk-SK" b="1" dirty="0">
                <a:latin typeface="Garamond" panose="02020404030301010803" pitchFamily="18" charset="0"/>
              </a:rPr>
              <a:t>t</a:t>
            </a:r>
            <a:r>
              <a:rPr lang="sk-SK" dirty="0">
                <a:latin typeface="Garamond" panose="02020404030301010803" pitchFamily="18" charset="0"/>
              </a:rPr>
              <a:t>íkrát, tisí</a:t>
            </a:r>
            <a:r>
              <a:rPr lang="sk-SK" b="1" dirty="0">
                <a:latin typeface="Garamond" panose="02020404030301010803" pitchFamily="18" charset="0"/>
              </a:rPr>
              <a:t>c</a:t>
            </a:r>
            <a:r>
              <a:rPr lang="sk-SK" dirty="0">
                <a:latin typeface="Garamond" panose="02020404030301010803" pitchFamily="18" charset="0"/>
              </a:rPr>
              <a:t>i)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847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tx1"/>
                </a:solidFill>
              </a:rPr>
              <a:t>VZORY ČÍSLOVIEK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b="1" dirty="0">
                <a:latin typeface="Garamond" panose="02020404030301010803" pitchFamily="18" charset="0"/>
              </a:rPr>
              <a:t>päť</a:t>
            </a:r>
          </a:p>
          <a:p>
            <a:pPr>
              <a:buNone/>
            </a:pPr>
            <a:r>
              <a:rPr lang="sk-SK" dirty="0">
                <a:latin typeface="Garamond" panose="02020404030301010803" pitchFamily="18" charset="0"/>
              </a:rPr>
              <a:t>	- základné číslovky 5-99</a:t>
            </a:r>
            <a:br>
              <a:rPr lang="sk-SK" dirty="0">
                <a:latin typeface="Garamond" panose="02020404030301010803" pitchFamily="18" charset="0"/>
              </a:rPr>
            </a:br>
            <a:r>
              <a:rPr lang="sk-SK" dirty="0">
                <a:latin typeface="Garamond" panose="02020404030301010803" pitchFamily="18" charset="0"/>
              </a:rPr>
              <a:t>(piatimi, dvadsiatimi siedmimi) </a:t>
            </a:r>
            <a:endParaRPr lang="sk-SK" dirty="0" smtClean="0">
              <a:latin typeface="Garamond" panose="02020404030301010803" pitchFamily="18" charset="0"/>
            </a:endParaRPr>
          </a:p>
          <a:p>
            <a:pPr>
              <a:buNone/>
            </a:pPr>
            <a:r>
              <a:rPr lang="sk-SK" b="1" dirty="0">
                <a:latin typeface="Garamond" panose="02020404030301010803" pitchFamily="18" charset="0"/>
              </a:rPr>
              <a:t>mesto</a:t>
            </a:r>
          </a:p>
          <a:p>
            <a:pPr>
              <a:buNone/>
            </a:pPr>
            <a:r>
              <a:rPr lang="sk-SK" dirty="0">
                <a:latin typeface="Garamond" panose="02020404030301010803" pitchFamily="18" charset="0"/>
              </a:rPr>
              <a:t>	sto (ak sa ohýba -deliť stom) </a:t>
            </a:r>
          </a:p>
          <a:p>
            <a:pPr>
              <a:buNone/>
            </a:pPr>
            <a:r>
              <a:rPr lang="sk-SK" b="1" dirty="0">
                <a:latin typeface="Garamond" panose="02020404030301010803" pitchFamily="18" charset="0"/>
              </a:rPr>
              <a:t>stroj</a:t>
            </a:r>
          </a:p>
          <a:p>
            <a:pPr>
              <a:buNone/>
            </a:pPr>
            <a:r>
              <a:rPr lang="sk-SK" dirty="0">
                <a:latin typeface="Garamond" panose="02020404030301010803" pitchFamily="18" charset="0"/>
              </a:rPr>
              <a:t>	tisíc-tisíce-tisícmi </a:t>
            </a:r>
          </a:p>
          <a:p>
            <a:pPr>
              <a:buNone/>
            </a:pPr>
            <a:endParaRPr lang="sk-SK" dirty="0" smtClean="0">
              <a:latin typeface="Garamond" panose="02020404030301010803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2191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tx1"/>
                </a:solidFill>
              </a:rPr>
              <a:t>VZORY ČÍSLOVIEK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>
                <a:latin typeface="Garamond" panose="02020404030301010803" pitchFamily="18" charset="0"/>
              </a:rPr>
              <a:t>dub</a:t>
            </a:r>
          </a:p>
          <a:p>
            <a:pPr>
              <a:buNone/>
            </a:pPr>
            <a:r>
              <a:rPr lang="sk-SK" dirty="0">
                <a:latin typeface="Garamond" panose="02020404030301010803" pitchFamily="18" charset="0"/>
              </a:rPr>
              <a:t>	milión-milióny-miliónmi </a:t>
            </a:r>
          </a:p>
          <a:p>
            <a:pPr>
              <a:buNone/>
            </a:pPr>
            <a:r>
              <a:rPr lang="sk-SK" b="1" dirty="0">
                <a:latin typeface="Garamond" panose="02020404030301010803" pitchFamily="18" charset="0"/>
              </a:rPr>
              <a:t>žena</a:t>
            </a:r>
          </a:p>
          <a:p>
            <a:pPr>
              <a:buNone/>
            </a:pPr>
            <a:r>
              <a:rPr lang="sk-SK" dirty="0">
                <a:latin typeface="Garamond" panose="02020404030301010803" pitchFamily="18" charset="0"/>
              </a:rPr>
              <a:t>	nula-nuly, miliarda-miliardy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4445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SIEDMI ALEBO SIEDMY?</a:t>
            </a:r>
            <a:endParaRPr lang="sk-SK" b="1" dirty="0">
              <a:latin typeface="Garamond" panose="02020404030301010803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latin typeface="Garamond" panose="02020404030301010803" pitchFamily="18" charset="0"/>
              </a:rPr>
              <a:t>vzor päť - základné číslovky (počet, koľko?)</a:t>
            </a:r>
          </a:p>
          <a:p>
            <a:r>
              <a:rPr lang="sk-SK" dirty="0">
                <a:latin typeface="Garamond" panose="02020404030301010803" pitchFamily="18" charset="0"/>
              </a:rPr>
              <a:t>-vždy </a:t>
            </a:r>
            <a:r>
              <a:rPr lang="sk-SK" b="1" dirty="0">
                <a:latin typeface="Garamond" panose="02020404030301010803" pitchFamily="18" charset="0"/>
              </a:rPr>
              <a:t>-i</a:t>
            </a:r>
            <a:r>
              <a:rPr lang="sk-SK" dirty="0">
                <a:latin typeface="Garamond" panose="02020404030301010803" pitchFamily="18" charset="0"/>
              </a:rPr>
              <a:t/>
            </a:r>
            <a:br>
              <a:rPr lang="sk-SK" dirty="0">
                <a:latin typeface="Garamond" panose="02020404030301010803" pitchFamily="18" charset="0"/>
              </a:rPr>
            </a:br>
            <a:r>
              <a:rPr lang="sk-SK" dirty="0">
                <a:latin typeface="Garamond" panose="02020404030301010803" pitchFamily="18" charset="0"/>
              </a:rPr>
              <a:t>Boli tam všetci siedm</a:t>
            </a:r>
            <a:r>
              <a:rPr lang="sk-SK" b="1" dirty="0">
                <a:latin typeface="Garamond" panose="02020404030301010803" pitchFamily="18" charset="0"/>
              </a:rPr>
              <a:t>i</a:t>
            </a:r>
            <a:r>
              <a:rPr lang="sk-SK" dirty="0">
                <a:latin typeface="Garamond" panose="02020404030301010803" pitchFamily="18" charset="0"/>
              </a:rPr>
              <a:t>.</a:t>
            </a:r>
            <a:br>
              <a:rPr lang="sk-SK" dirty="0">
                <a:latin typeface="Garamond" panose="02020404030301010803" pitchFamily="18" charset="0"/>
              </a:rPr>
            </a:br>
            <a:r>
              <a:rPr lang="sk-SK" dirty="0">
                <a:latin typeface="Garamond" panose="02020404030301010803" pitchFamily="18" charset="0"/>
              </a:rPr>
              <a:t>Turnaja sa zúčastnili žiaci ôsm</a:t>
            </a:r>
            <a:r>
              <a:rPr lang="sk-SK" b="1" dirty="0">
                <a:latin typeface="Garamond" panose="02020404030301010803" pitchFamily="18" charset="0"/>
              </a:rPr>
              <a:t>i</a:t>
            </a:r>
            <a:r>
              <a:rPr lang="sk-SK" dirty="0">
                <a:latin typeface="Garamond" panose="02020404030301010803" pitchFamily="18" charset="0"/>
              </a:rPr>
              <a:t>ch základných škôl.</a:t>
            </a:r>
            <a:br>
              <a:rPr lang="sk-SK" dirty="0">
                <a:latin typeface="Garamond" panose="02020404030301010803" pitchFamily="18" charset="0"/>
              </a:rPr>
            </a:br>
            <a:r>
              <a:rPr lang="sk-SK" dirty="0">
                <a:latin typeface="Garamond" panose="02020404030301010803" pitchFamily="18" charset="0"/>
              </a:rPr>
              <a:t>Siedm</a:t>
            </a:r>
            <a:r>
              <a:rPr lang="sk-SK" b="1" dirty="0">
                <a:latin typeface="Garamond" panose="02020404030301010803" pitchFamily="18" charset="0"/>
              </a:rPr>
              <a:t>i</a:t>
            </a:r>
            <a:r>
              <a:rPr lang="sk-SK" dirty="0">
                <a:latin typeface="Garamond" panose="02020404030301010803" pitchFamily="18" charset="0"/>
              </a:rPr>
              <a:t>m z nás sa to podarilo .</a:t>
            </a:r>
            <a:br>
              <a:rPr lang="sk-SK" dirty="0">
                <a:latin typeface="Garamond" panose="02020404030301010803" pitchFamily="18" charset="0"/>
              </a:rPr>
            </a:br>
            <a:r>
              <a:rPr lang="sk-SK" dirty="0">
                <a:latin typeface="Garamond" panose="02020404030301010803" pitchFamily="18" charset="0"/>
              </a:rPr>
              <a:t>Vo svojich siedm</a:t>
            </a:r>
            <a:r>
              <a:rPr lang="sk-SK" b="1" dirty="0">
                <a:latin typeface="Garamond" panose="02020404030301010803" pitchFamily="18" charset="0"/>
              </a:rPr>
              <a:t>i</a:t>
            </a:r>
            <a:r>
              <a:rPr lang="sk-SK" dirty="0">
                <a:latin typeface="Garamond" panose="02020404030301010803" pitchFamily="18" charset="0"/>
              </a:rPr>
              <a:t>ch rokoch vynikajúco čítala.</a:t>
            </a:r>
            <a:endParaRPr lang="sk-SK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33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ký motív">
  <a:themeElements>
    <a:clrScheme name="Organický motív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ký motív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ký motív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45</TotalTime>
  <Words>206</Words>
  <Application>Microsoft Office PowerPoint</Application>
  <PresentationFormat>Širokouhlá</PresentationFormat>
  <Paragraphs>62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7" baseType="lpstr">
      <vt:lpstr>Arial</vt:lpstr>
      <vt:lpstr>Comic Sans MS</vt:lpstr>
      <vt:lpstr>Garamond</vt:lpstr>
      <vt:lpstr>Organický motív</vt:lpstr>
      <vt:lpstr>ČÍSLOVKY 7. ročník</vt:lpstr>
      <vt:lpstr>DRUHY ČÍSLOVIEK</vt:lpstr>
      <vt:lpstr>URČTÉ A NEURČITÉ ČÍSLOVKY</vt:lpstr>
      <vt:lpstr>GRAMATICKÉ KATEGÓRIE ČÍSLOVIEK</vt:lpstr>
      <vt:lpstr>NEOHYBNÉ ČÍSLOVKY</vt:lpstr>
      <vt:lpstr>VZORY ČÍSLOVIEK</vt:lpstr>
      <vt:lpstr>VZORY ČÍSLOVIEK</vt:lpstr>
      <vt:lpstr>VZORY ČÍSLOVIEK</vt:lpstr>
      <vt:lpstr>SIEDMI ALEBO SIEDMY?</vt:lpstr>
      <vt:lpstr>SIEDMI ALEBO SIEDMY?</vt:lpstr>
      <vt:lpstr>ZÁKLADNÁ ALEBO RADOVÁ ČÍSLOVKA</vt:lpstr>
      <vt:lpstr>ČÍSLOVKY V MATEMATICKÝCH VÝRAZOCH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ČÍSLOVKY 7. ročník</dc:title>
  <dc:creator>Jana Kroková</dc:creator>
  <cp:lastModifiedBy>Jana Kroková</cp:lastModifiedBy>
  <cp:revision>5</cp:revision>
  <dcterms:created xsi:type="dcterms:W3CDTF">2021-12-22T20:55:54Z</dcterms:created>
  <dcterms:modified xsi:type="dcterms:W3CDTF">2021-12-22T21:40:56Z</dcterms:modified>
</cp:coreProperties>
</file>