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72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3" r:id="rId13"/>
    <p:sldId id="271" r:id="rId14"/>
    <p:sldId id="274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4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 advTm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Tm="0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2.jpeg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%C4%8Cuch" TargetMode="Externa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openxmlformats.org/officeDocument/2006/relationships/hyperlink" Target="https://sk.wikipedia.org/wiki/Zrak" TargetMode="External"/><Relationship Id="rId4" Type="http://schemas.openxmlformats.org/officeDocument/2006/relationships/hyperlink" Target="https://sk.wikipedia.org/wiki/Sluch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155825"/>
          </a:xfrm>
        </p:spPr>
        <p:txBody>
          <a:bodyPr>
            <a:normAutofit fontScale="90000"/>
          </a:bodyPr>
          <a:lstStyle/>
          <a:p>
            <a:pPr algn="ctr"/>
            <a:r>
              <a:rPr lang="sk-SK" sz="5400" spc="-1" dirty="0" smtClean="0">
                <a:solidFill>
                  <a:srgbClr val="BBE33D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ea typeface="DejaVu Sans"/>
              </a:rPr>
              <a:t/>
            </a:r>
            <a:br>
              <a:rPr lang="sk-SK" sz="5400" spc="-1" dirty="0" smtClean="0">
                <a:solidFill>
                  <a:srgbClr val="BBE33D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ea typeface="DejaVu Sans"/>
              </a:rPr>
            </a:br>
            <a:r>
              <a:rPr lang="sk-SK" sz="5400" spc="-1" dirty="0" smtClean="0">
                <a:solidFill>
                  <a:srgbClr val="BBE33D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ea typeface="DejaVu Sans"/>
              </a:rPr>
              <a:t/>
            </a:r>
            <a:br>
              <a:rPr lang="sk-SK" sz="5400" spc="-1" dirty="0" smtClean="0">
                <a:solidFill>
                  <a:srgbClr val="BBE33D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ea typeface="DejaVu Sans"/>
              </a:rPr>
            </a:br>
            <a:r>
              <a:rPr lang="sk-SK" sz="5400" spc="-1" dirty="0" smtClean="0">
                <a:solidFill>
                  <a:srgbClr val="BBE33D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ea typeface="DejaVu Sans"/>
              </a:rPr>
              <a:t/>
            </a:r>
            <a:br>
              <a:rPr lang="sk-SK" sz="5400" spc="-1" dirty="0" smtClean="0">
                <a:solidFill>
                  <a:srgbClr val="BBE33D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ea typeface="DejaVu Sans"/>
              </a:rPr>
            </a:br>
            <a:r>
              <a:rPr lang="sk-SK" sz="5400" spc="-1" dirty="0" smtClean="0">
                <a:solidFill>
                  <a:srgbClr val="BBE33D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ea typeface="DejaVu Sans"/>
              </a:rPr>
              <a:t/>
            </a:r>
            <a:br>
              <a:rPr lang="sk-SK" sz="5400" spc="-1" dirty="0" smtClean="0">
                <a:solidFill>
                  <a:srgbClr val="BBE33D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ea typeface="DejaVu Sans"/>
              </a:rPr>
            </a:br>
            <a:r>
              <a:rPr lang="sk-SK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/>
            </a:r>
            <a:br>
              <a:rPr lang="sk-SK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sk-SK" sz="5400" b="0" spc="-1" dirty="0" smtClean="0">
                <a:solidFill>
                  <a:srgbClr val="BBE33D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/>
              </a:rPr>
              <a:t/>
            </a:r>
            <a:br>
              <a:rPr lang="sk-SK" sz="5400" b="0" spc="-1" dirty="0" smtClean="0">
                <a:solidFill>
                  <a:srgbClr val="BBE33D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/>
              </a:rPr>
            </a:br>
            <a:r>
              <a:rPr lang="sk-SK" sz="5400" spc="-1" dirty="0" smtClean="0">
                <a:solidFill>
                  <a:srgbClr val="BBE33D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ea typeface="DejaVu Sans"/>
              </a:rPr>
              <a:t> </a:t>
            </a:r>
            <a:r>
              <a:rPr lang="sk-SK" sz="5400" spc="-1" dirty="0" smtClean="0">
                <a:solidFill>
                  <a:srgbClr val="FFC000"/>
                </a:solidFill>
                <a:effectLst/>
                <a:latin typeface="Times New Roman"/>
                <a:ea typeface="DejaVu Sans"/>
              </a:rPr>
              <a:t>Zver</a:t>
            </a:r>
            <a:r>
              <a:rPr lang="sk-SK" sz="5400" spc="-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ea typeface="DejaVu Sans"/>
              </a:rPr>
              <a:t> </a:t>
            </a:r>
            <a:br>
              <a:rPr lang="sk-SK" sz="5400" spc="-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ea typeface="DejaVu Sans"/>
              </a:rPr>
            </a:br>
            <a:r>
              <a:rPr lang="sk-SK" sz="5400" spc="-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ea typeface="DejaVu Sans"/>
              </a:rPr>
              <a:t> </a:t>
            </a:r>
            <a:r>
              <a:rPr lang="sk-SK" sz="5400" spc="-1" dirty="0" smtClean="0">
                <a:solidFill>
                  <a:srgbClr val="FFC000"/>
                </a:solidFill>
                <a:effectLst/>
                <a:latin typeface="Times New Roman"/>
                <a:ea typeface="DejaVu Sans"/>
              </a:rPr>
              <a:t>lesného</a:t>
            </a:r>
            <a:r>
              <a:rPr lang="sk-SK" sz="5400" spc="-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ea typeface="DejaVu Sans"/>
              </a:rPr>
              <a:t> </a:t>
            </a:r>
            <a:r>
              <a:rPr lang="sk-SK" sz="5400" spc="-1" dirty="0" smtClean="0">
                <a:solidFill>
                  <a:srgbClr val="FFC000"/>
                </a:solidFill>
                <a:effectLst/>
                <a:latin typeface="Times New Roman"/>
                <a:ea typeface="DejaVu Sans"/>
              </a:rPr>
              <a:t>spoločenstva</a:t>
            </a:r>
            <a:r>
              <a:rPr lang="sk-SK" sz="5400" spc="-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ea typeface="DejaVu Sans"/>
              </a:rPr>
              <a:t> </a:t>
            </a:r>
            <a:r>
              <a:rPr lang="sk-SK" sz="5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sk-SK" sz="5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k-SK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Biológia 7. roč. variant A</a:t>
            </a:r>
            <a:endParaRPr lang="sk-SK" sz="2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696200" cy="17526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                             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                          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                                  Mgr. Mária Zubková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Tajemství lesa: stromy mají vrásky a vůní vysílají důležité signály  ostatním - Deník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19400"/>
            <a:ext cx="72390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838200" y="381000"/>
            <a:ext cx="7686578" cy="14619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sk-SK" sz="4800" b="1" spc="-1" dirty="0" smtClean="0">
                <a:latin typeface="Times New Roman"/>
              </a:rPr>
              <a:t> Uhádni zviera podľa farby</a:t>
            </a:r>
            <a:r>
              <a:rPr lang="sk-SK" sz="4800" spc="-1" dirty="0" smtClean="0">
                <a:latin typeface="Times New Roman"/>
              </a:rPr>
              <a:t>.</a:t>
            </a:r>
            <a:endParaRPr lang="sk-SK" sz="4800" spc="-1" dirty="0" smtClean="0">
              <a:latin typeface="Arial"/>
            </a:endParaRPr>
          </a:p>
          <a:p>
            <a:endParaRPr lang="sk-SK" sz="4100" b="1" spc="-1" dirty="0">
              <a:latin typeface="Arial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762000" y="43434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líška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9" name="CustomShape 4"/>
          <p:cNvSpPr/>
          <p:nvPr/>
        </p:nvSpPr>
        <p:spPr>
          <a:xfrm>
            <a:off x="3048000" y="43434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vlk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5181600" y="44196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sviňa divá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11" name="CustomShape 4"/>
          <p:cNvSpPr/>
          <p:nvPr/>
        </p:nvSpPr>
        <p:spPr>
          <a:xfrm>
            <a:off x="7010400" y="44196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spc="-1" dirty="0" smtClean="0">
                <a:solidFill>
                  <a:srgbClr val="468A1A"/>
                </a:solidFill>
                <a:latin typeface="Times New Roman"/>
              </a:rPr>
              <a:t>jeleň</a:t>
            </a:r>
            <a:endParaRPr lang="sk-SK" sz="2200" spc="-1" dirty="0">
              <a:solidFill>
                <a:srgbClr val="468A1A"/>
              </a:solidFill>
              <a:latin typeface="Times New Roman"/>
            </a:endParaRPr>
          </a:p>
        </p:txBody>
      </p:sp>
      <p:pic>
        <p:nvPicPr>
          <p:cNvPr id="12" name="Picture 2" descr="Novinky - POSTUP OBYVATEĽOV PRI VÝSKYTE LÍŠOK PRI OBYDLIACH - Oficiálna  stránka obce Rybník"/>
          <p:cNvPicPr>
            <a:picLocks noChangeAspect="1" noChangeArrowheads="1"/>
          </p:cNvPicPr>
          <p:nvPr/>
        </p:nvPicPr>
        <p:blipFill>
          <a:blip r:embed="rId3"/>
          <a:srcRect l="34615" t="43478" r="30770" b="26088"/>
          <a:stretch>
            <a:fillRect/>
          </a:stretch>
        </p:blipFill>
        <p:spPr bwMode="auto">
          <a:xfrm>
            <a:off x="762000" y="2133600"/>
            <a:ext cx="1524000" cy="1752600"/>
          </a:xfrm>
          <a:prstGeom prst="rect">
            <a:avLst/>
          </a:prstGeom>
          <a:noFill/>
        </p:spPr>
      </p:pic>
      <p:pic>
        <p:nvPicPr>
          <p:cNvPr id="13" name="Picture 2" descr="vlk dravý - Flog.sk"/>
          <p:cNvPicPr>
            <a:picLocks noChangeAspect="1" noChangeArrowheads="1"/>
          </p:cNvPicPr>
          <p:nvPr/>
        </p:nvPicPr>
        <p:blipFill>
          <a:blip r:embed="rId4" cstate="print"/>
          <a:srcRect l="12698" t="43590" r="36508" b="38461"/>
          <a:stretch>
            <a:fillRect/>
          </a:stretch>
        </p:blipFill>
        <p:spPr bwMode="auto">
          <a:xfrm>
            <a:off x="2895600" y="2133600"/>
            <a:ext cx="1524000" cy="1752600"/>
          </a:xfrm>
          <a:prstGeom prst="rect">
            <a:avLst/>
          </a:prstGeom>
          <a:noFill/>
        </p:spPr>
      </p:pic>
      <p:pic>
        <p:nvPicPr>
          <p:cNvPr id="14" name="Picture 2" descr="Sviňa divá | PreLovca.sk"/>
          <p:cNvPicPr>
            <a:picLocks noChangeAspect="1" noChangeArrowheads="1"/>
          </p:cNvPicPr>
          <p:nvPr/>
        </p:nvPicPr>
        <p:blipFill>
          <a:blip r:embed="rId5"/>
          <a:srcRect l="34343" t="29411" r="25253" b="33333"/>
          <a:stretch>
            <a:fillRect/>
          </a:stretch>
        </p:blipFill>
        <p:spPr bwMode="auto">
          <a:xfrm>
            <a:off x="5029200" y="2133600"/>
            <a:ext cx="1524000" cy="1752600"/>
          </a:xfrm>
          <a:prstGeom prst="rect">
            <a:avLst/>
          </a:prstGeom>
          <a:noFill/>
        </p:spPr>
      </p:pic>
      <p:pic>
        <p:nvPicPr>
          <p:cNvPr id="16" name="Obrázek 333"/>
          <p:cNvPicPr/>
          <p:nvPr/>
        </p:nvPicPr>
        <p:blipFill>
          <a:blip r:embed="rId6"/>
          <a:stretch/>
        </p:blipFill>
        <p:spPr>
          <a:xfrm>
            <a:off x="7086600" y="2133600"/>
            <a:ext cx="1295400" cy="1828800"/>
          </a:xfrm>
          <a:prstGeom prst="rect">
            <a:avLst/>
          </a:prstGeom>
          <a:ln w="10800">
            <a:noFill/>
          </a:ln>
        </p:spPr>
      </p:pic>
    </p:spTree>
    <p:custDataLst>
      <p:tags r:id="rId1"/>
    </p:custDataLst>
  </p:cSld>
  <p:clrMapOvr>
    <a:masterClrMapping/>
  </p:clrMapOvr>
  <p:transition spd="slow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90600" y="304800"/>
            <a:ext cx="7440435" cy="7232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sk-SK" sz="4100" spc="-1" dirty="0" smtClean="0">
                <a:latin typeface="Times New Roman" pitchFamily="18" charset="0"/>
                <a:cs typeface="Times New Roman" pitchFamily="18" charset="0"/>
              </a:rPr>
              <a:t>Komu patrí oko?</a:t>
            </a:r>
          </a:p>
        </p:txBody>
      </p:sp>
      <p:sp>
        <p:nvSpPr>
          <p:cNvPr id="6" name="CustomShape 4"/>
          <p:cNvSpPr/>
          <p:nvPr/>
        </p:nvSpPr>
        <p:spPr>
          <a:xfrm>
            <a:off x="1219200" y="38100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jeleň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4038600" y="38862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veverica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6553200" y="38862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medveď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  <p:pic>
        <p:nvPicPr>
          <p:cNvPr id="9" name="Obrázek 344"/>
          <p:cNvPicPr/>
          <p:nvPr/>
        </p:nvPicPr>
        <p:blipFill>
          <a:blip r:embed="rId3" cstate="print"/>
          <a:stretch/>
        </p:blipFill>
        <p:spPr>
          <a:xfrm>
            <a:off x="609600" y="1600200"/>
            <a:ext cx="2340000" cy="1989360"/>
          </a:xfrm>
          <a:prstGeom prst="rect">
            <a:avLst/>
          </a:prstGeom>
          <a:ln w="10800">
            <a:noFill/>
          </a:ln>
        </p:spPr>
      </p:pic>
      <p:pic>
        <p:nvPicPr>
          <p:cNvPr id="10" name="Obrázek 343"/>
          <p:cNvPicPr/>
          <p:nvPr/>
        </p:nvPicPr>
        <p:blipFill>
          <a:blip r:embed="rId4"/>
          <a:stretch/>
        </p:blipFill>
        <p:spPr>
          <a:xfrm>
            <a:off x="3581400" y="1676400"/>
            <a:ext cx="2160000" cy="2032560"/>
          </a:xfrm>
          <a:prstGeom prst="rect">
            <a:avLst/>
          </a:prstGeom>
          <a:ln w="10800">
            <a:noFill/>
          </a:ln>
        </p:spPr>
      </p:pic>
      <p:pic>
        <p:nvPicPr>
          <p:cNvPr id="11" name="Obrázek 346"/>
          <p:cNvPicPr/>
          <p:nvPr/>
        </p:nvPicPr>
        <p:blipFill>
          <a:blip r:embed="rId5"/>
          <a:stretch/>
        </p:blipFill>
        <p:spPr>
          <a:xfrm>
            <a:off x="6248400" y="1752600"/>
            <a:ext cx="2086560" cy="1980000"/>
          </a:xfrm>
          <a:prstGeom prst="rect">
            <a:avLst/>
          </a:prstGeom>
          <a:ln w="10800">
            <a:noFill/>
          </a:ln>
        </p:spPr>
      </p:pic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09600"/>
            <a:ext cx="701040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sk-SK" sz="4800" b="1" spc="-1" dirty="0" smtClean="0">
                <a:latin typeface="Times New Roman"/>
              </a:rPr>
              <a:t>Čo sme sa naučili:</a:t>
            </a:r>
            <a:endParaRPr lang="sk-SK" sz="4800" spc="-1" dirty="0">
              <a:latin typeface="Arial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09600" y="1905000"/>
            <a:ext cx="7772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spc="-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Lesné spoločenstvo</a:t>
            </a:r>
          </a:p>
          <a:p>
            <a:pPr>
              <a:lnSpc>
                <a:spcPct val="150000"/>
              </a:lnSpc>
            </a:pP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je prírodné spoločenstvo rôznych </a:t>
            </a:r>
            <a:r>
              <a:rPr lang="sk-SK" sz="2400" b="1" i="1" spc="-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stromov, krov, bylín, húb a živočíchov</a:t>
            </a: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, ktoré žijú vo </a:t>
            </a:r>
            <a:r>
              <a:rPr lang="sk-SK" sz="2400" b="1" spc="-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vzájomných vzťahoch.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Každý člen lesného spoločenstva je dôležitý a má </a:t>
            </a:r>
            <a:r>
              <a:rPr lang="sk-SK" sz="2400" b="1" spc="-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význam</a:t>
            </a: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 pre ostatných.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u="sng" spc="-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Lesná zver</a:t>
            </a: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: medveď hnedý, jeleň lesný, líška, vlk, sviňa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	         divá, veverica</a:t>
            </a: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sk-SK" sz="2400" b="1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2400" b="1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124200" y="533400"/>
            <a:ext cx="4468531" cy="72327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sk-SK" sz="4100" spc="-1" dirty="0" smtClean="0">
                <a:latin typeface="Times New Roman"/>
                <a:ea typeface="DejaVu Sans"/>
              </a:rPr>
              <a:t>Teraz je rad na tebe!</a:t>
            </a:r>
            <a:endParaRPr lang="sk-SK" sz="4100" spc="-1" dirty="0">
              <a:latin typeface="Arial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57201" y="2133600"/>
            <a:ext cx="7162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Vyhľadaj </a:t>
            </a:r>
            <a:r>
              <a:rPr lang="sk-SK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na internete informácie o ďalších </a:t>
            </a:r>
            <a:r>
              <a:rPr lang="sk-SK" sz="2400" spc="-1" dirty="0" smtClean="0">
                <a:latin typeface="Times New Roman"/>
                <a:ea typeface="DejaVu Sans"/>
              </a:rPr>
              <a:t>zaujímavých lesných živočíchoch.</a:t>
            </a:r>
            <a:endParaRPr lang="sk-SK" sz="2400" spc="-1" dirty="0" smtClean="0">
              <a:latin typeface="Arial"/>
            </a:endParaRPr>
          </a:p>
          <a:p>
            <a:endParaRPr lang="sk-SK" dirty="0"/>
          </a:p>
        </p:txBody>
      </p:sp>
      <p:pic>
        <p:nvPicPr>
          <p:cNvPr id="25602" name="Picture 2" descr="Dieťa Počítač Študent - Obrázok zdarma na Pixa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00400"/>
            <a:ext cx="5562600" cy="31242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905000" y="2667000"/>
            <a:ext cx="60199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4800" spc="-1" dirty="0" smtClean="0">
                <a:latin typeface="Times New Roman"/>
              </a:rPr>
              <a:t>Ďakujem za pozornosť.</a:t>
            </a:r>
            <a:r>
              <a:rPr lang="sk-SK" spc="-1" dirty="0" smtClean="0">
                <a:solidFill>
                  <a:srgbClr val="468A1A"/>
                </a:solidFill>
                <a:latin typeface="Times New Roman"/>
              </a:rPr>
              <a:t>.</a:t>
            </a:r>
            <a:endParaRPr lang="sk-SK" spc="-1" dirty="0">
              <a:latin typeface="Arial"/>
            </a:endParaRPr>
          </a:p>
        </p:txBody>
      </p:sp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Lesná zver  - takto sa nazývajú cicavce žijúce v lese.</a:t>
            </a:r>
          </a:p>
          <a:p>
            <a:pPr>
              <a:buNone/>
            </a:pPr>
            <a:r>
              <a:rPr lang="sk-SK" sz="2400" dirty="0" smtClean="0"/>
              <a:t>Napríklad:</a:t>
            </a:r>
          </a:p>
          <a:p>
            <a:pPr>
              <a:buNone/>
            </a:pPr>
            <a:r>
              <a:rPr lang="sk-SK" sz="2400" dirty="0" smtClean="0"/>
              <a:t>  </a:t>
            </a:r>
          </a:p>
          <a:p>
            <a:pPr>
              <a:buNone/>
            </a:pPr>
            <a:endParaRPr lang="sk-SK" sz="2400" dirty="0" smtClean="0"/>
          </a:p>
          <a:p>
            <a:endParaRPr lang="sk-SK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pc="-1" dirty="0" smtClean="0">
                <a:solidFill>
                  <a:schemeClr val="tx1"/>
                </a:solidFill>
                <a:effectLst/>
                <a:latin typeface="Times New Roman"/>
                <a:ea typeface="DejaVu Sans"/>
              </a:rPr>
              <a:t>Lesná zver</a:t>
            </a:r>
            <a:endParaRPr lang="sk-SK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300"/>
          <p:cNvPicPr/>
          <p:nvPr/>
        </p:nvPicPr>
        <p:blipFill>
          <a:blip r:embed="rId2" cstate="print"/>
          <a:stretch/>
        </p:blipFill>
        <p:spPr>
          <a:xfrm>
            <a:off x="457200" y="3200400"/>
            <a:ext cx="2286000" cy="1828800"/>
          </a:xfrm>
          <a:prstGeom prst="rect">
            <a:avLst/>
          </a:prstGeom>
          <a:ln w="10800">
            <a:noFill/>
          </a:ln>
        </p:spPr>
      </p:pic>
      <p:sp>
        <p:nvSpPr>
          <p:cNvPr id="6" name="CustomShape 2"/>
          <p:cNvSpPr/>
          <p:nvPr/>
        </p:nvSpPr>
        <p:spPr>
          <a:xfrm>
            <a:off x="838200" y="2514600"/>
            <a:ext cx="1752600" cy="53964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2200" b="0" strike="noStrike" spc="-1" dirty="0">
                <a:solidFill>
                  <a:srgbClr val="468A1A"/>
                </a:solidFill>
                <a:latin typeface="Times New Roman"/>
                <a:ea typeface="DejaVu Sans"/>
              </a:rPr>
              <a:t>medveď</a:t>
            </a:r>
            <a:endParaRPr lang="sk-SK" sz="2200" b="0" strike="noStrike" spc="-1" dirty="0">
              <a:latin typeface="Arial"/>
            </a:endParaRPr>
          </a:p>
        </p:txBody>
      </p:sp>
      <p:pic>
        <p:nvPicPr>
          <p:cNvPr id="7" name="Obrázek 302"/>
          <p:cNvPicPr/>
          <p:nvPr/>
        </p:nvPicPr>
        <p:blipFill>
          <a:blip r:embed="rId3"/>
          <a:stretch/>
        </p:blipFill>
        <p:spPr>
          <a:xfrm>
            <a:off x="7162800" y="4267200"/>
            <a:ext cx="1524000" cy="2437200"/>
          </a:xfrm>
          <a:prstGeom prst="rect">
            <a:avLst/>
          </a:prstGeom>
          <a:ln w="10800">
            <a:noFill/>
          </a:ln>
        </p:spPr>
      </p:pic>
      <p:sp>
        <p:nvSpPr>
          <p:cNvPr id="8" name="CustomShape 4"/>
          <p:cNvSpPr/>
          <p:nvPr/>
        </p:nvSpPr>
        <p:spPr>
          <a:xfrm>
            <a:off x="7162800" y="3505200"/>
            <a:ext cx="1592040" cy="53964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2200" b="0" strike="noStrike" spc="-1" dirty="0">
                <a:solidFill>
                  <a:srgbClr val="468A1A"/>
                </a:solidFill>
                <a:latin typeface="Times New Roman"/>
                <a:ea typeface="DejaVu Sans"/>
              </a:rPr>
              <a:t>jeleň</a:t>
            </a:r>
            <a:endParaRPr lang="sk-SK" sz="2200" b="0" strike="noStrike" spc="-1" dirty="0">
              <a:latin typeface="Arial"/>
            </a:endParaRPr>
          </a:p>
        </p:txBody>
      </p:sp>
      <p:pic>
        <p:nvPicPr>
          <p:cNvPr id="9" name="Obrázek 301"/>
          <p:cNvPicPr/>
          <p:nvPr/>
        </p:nvPicPr>
        <p:blipFill>
          <a:blip r:embed="rId4"/>
          <a:stretch/>
        </p:blipFill>
        <p:spPr>
          <a:xfrm>
            <a:off x="2971800" y="3886200"/>
            <a:ext cx="1752600" cy="2618640"/>
          </a:xfrm>
          <a:prstGeom prst="rect">
            <a:avLst/>
          </a:prstGeom>
          <a:ln w="10800">
            <a:noFill/>
          </a:ln>
        </p:spPr>
      </p:pic>
      <p:pic>
        <p:nvPicPr>
          <p:cNvPr id="14338" name="Picture 2" descr="Atlas živočíchov: líška hrdzavá - Na túru s NATURO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1" y="2819400"/>
            <a:ext cx="2209800" cy="1752600"/>
          </a:xfrm>
          <a:prstGeom prst="rect">
            <a:avLst/>
          </a:prstGeom>
          <a:noFill/>
        </p:spPr>
      </p:pic>
      <p:sp>
        <p:nvSpPr>
          <p:cNvPr id="11" name="CustomShape 4"/>
          <p:cNvSpPr/>
          <p:nvPr/>
        </p:nvSpPr>
        <p:spPr>
          <a:xfrm>
            <a:off x="5105400" y="2133600"/>
            <a:ext cx="1752600" cy="53964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22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líška</a:t>
            </a:r>
            <a:endParaRPr lang="sk-SK" sz="2200" b="0" strike="noStrike" spc="-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2971800" y="3200400"/>
            <a:ext cx="1592040" cy="53964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22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veverica</a:t>
            </a:r>
            <a:endParaRPr lang="sk-SK" sz="2200" b="0" strike="noStrike" spc="-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718603"/>
            <a:ext cx="8839200" cy="4953000"/>
          </a:xfr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800" b="1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najväčší obyvateľ lesa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800" b="1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 hustú hnedú srsť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800" b="1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všežravec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800" b="1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zimu takmer celú prespí v brlohu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800" b="1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žije zo zásob tuku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800" b="1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samica – medvedica, mláďa – medvieďa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800" b="1" spc="-1" dirty="0" smtClean="0">
                <a:solidFill>
                  <a:schemeClr val="tx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u nás je chránený.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sk-SK" b="1" spc="-1" dirty="0" smtClean="0">
                <a:solidFill>
                  <a:schemeClr val="tx1"/>
                </a:solidFill>
                <a:latin typeface="Times New Roman"/>
                <a:ea typeface="DejaVu Sans"/>
              </a:rPr>
              <a:t>Medveď</a:t>
            </a:r>
            <a:endParaRPr lang="sk-SK" spc="-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6" name="Obrázek 300"/>
          <p:cNvPicPr/>
          <p:nvPr/>
        </p:nvPicPr>
        <p:blipFill>
          <a:blip r:embed="rId3"/>
          <a:stretch/>
        </p:blipFill>
        <p:spPr>
          <a:xfrm>
            <a:off x="6172200" y="1981200"/>
            <a:ext cx="2433600" cy="2098080"/>
          </a:xfrm>
          <a:prstGeom prst="rect">
            <a:avLst/>
          </a:prstGeom>
          <a:ln w="10800">
            <a:noFill/>
          </a:ln>
        </p:spPr>
      </p:pic>
      <p:pic>
        <p:nvPicPr>
          <p:cNvPr id="7" name="Obrázek 311"/>
          <p:cNvPicPr/>
          <p:nvPr/>
        </p:nvPicPr>
        <p:blipFill>
          <a:blip r:embed="rId4" cstate="print"/>
          <a:stretch/>
        </p:blipFill>
        <p:spPr>
          <a:xfrm>
            <a:off x="6705600" y="5257800"/>
            <a:ext cx="2160000" cy="892080"/>
          </a:xfrm>
          <a:prstGeom prst="rect">
            <a:avLst/>
          </a:prstGeom>
          <a:ln w="10800">
            <a:noFill/>
          </a:ln>
        </p:spPr>
      </p:pic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57200" y="533400"/>
            <a:ext cx="7924800" cy="7232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sk-SK" sz="4100" b="1" spc="-1" dirty="0" smtClean="0">
                <a:latin typeface="Times New Roman"/>
                <a:ea typeface="DejaVu Sans"/>
              </a:rPr>
              <a:t>Jeleň lesný</a:t>
            </a:r>
            <a:endParaRPr lang="sk-SK" sz="4100" dirty="0"/>
          </a:p>
        </p:txBody>
      </p:sp>
      <p:pic>
        <p:nvPicPr>
          <p:cNvPr id="28674" name="Picture 2" descr="Jelen lesný | Fotogaléria | SAFP - Slovenská Asociácia Fotografov Príro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24000"/>
            <a:ext cx="1895475" cy="3429000"/>
          </a:xfrm>
          <a:prstGeom prst="rect">
            <a:avLst/>
          </a:prstGeom>
          <a:noFill/>
        </p:spPr>
      </p:pic>
      <p:pic>
        <p:nvPicPr>
          <p:cNvPr id="28676" name="Picture 4" descr="Odtlačky nôh zvierat - Fotoalbum - Jeleň lesný - 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495800"/>
            <a:ext cx="3467100" cy="213360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609600" y="1981200"/>
            <a:ext cx="4572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800" b="1" spc="-1" dirty="0" smtClean="0">
                <a:latin typeface="Times New Roman" pitchFamily="18" charset="0"/>
                <a:cs typeface="Times New Roman" pitchFamily="18" charset="0"/>
              </a:rPr>
              <a:t>bylinožravec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800" b="1" spc="-1" dirty="0" smtClean="0">
                <a:latin typeface="Times New Roman" pitchFamily="18" charset="0"/>
                <a:cs typeface="Times New Roman" pitchFamily="18" charset="0"/>
              </a:rPr>
              <a:t>v lete červenohnedý, v zime sivohnedý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800" b="1" spc="-1" dirty="0" smtClean="0">
                <a:latin typeface="Times New Roman" pitchFamily="18" charset="0"/>
                <a:cs typeface="Times New Roman" pitchFamily="18" charset="0"/>
              </a:rPr>
              <a:t>žije v čriedach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800" b="1" spc="-1" dirty="0" smtClean="0">
                <a:latin typeface="Times New Roman" pitchFamily="18" charset="0"/>
                <a:cs typeface="Times New Roman" pitchFamily="18" charset="0"/>
              </a:rPr>
              <a:t>parohy na konci zimy zhadzuje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800" b="1" spc="-1" dirty="0" smtClean="0">
                <a:latin typeface="Times New Roman" pitchFamily="18" charset="0"/>
                <a:cs typeface="Times New Roman" pitchFamily="18" charset="0"/>
              </a:rPr>
              <a:t>samica - laň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800" b="1" spc="-1" dirty="0" smtClean="0">
                <a:latin typeface="Times New Roman" pitchFamily="18" charset="0"/>
                <a:cs typeface="Times New Roman" pitchFamily="18" charset="0"/>
              </a:rPr>
              <a:t>mláďa - </a:t>
            </a:r>
            <a:r>
              <a:rPr lang="sk-SK" sz="2800" b="1" spc="-1" dirty="0" err="1" smtClean="0">
                <a:latin typeface="Times New Roman" pitchFamily="18" charset="0"/>
                <a:cs typeface="Times New Roman" pitchFamily="18" charset="0"/>
              </a:rPr>
              <a:t>jelienča</a:t>
            </a:r>
            <a:endParaRPr lang="sk-SK" sz="2800" b="1" spc="-1" dirty="0" smtClean="0">
              <a:latin typeface="Times New Roman" pitchFamily="18" charset="0"/>
              <a:cs typeface="Times New Roman" pitchFamily="18" charset="0"/>
            </a:endParaRP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endParaRPr lang="sk-SK" spc="-1" dirty="0" smtClean="0">
              <a:latin typeface="Times New Roman"/>
            </a:endParaRPr>
          </a:p>
        </p:txBody>
      </p:sp>
      <p:sp>
        <p:nvSpPr>
          <p:cNvPr id="28678" name="AutoShape 6" descr="Nahuby.sk - Fotografia - laň lesná Cervus elaph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680" name="AutoShape 8" descr="Nahuby.sk - Fotografia - laň lesná Cervus elaph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" name="Obrázek 319"/>
          <p:cNvPicPr/>
          <p:nvPr/>
        </p:nvPicPr>
        <p:blipFill>
          <a:blip r:embed="rId4" cstate="print"/>
          <a:stretch/>
        </p:blipFill>
        <p:spPr>
          <a:xfrm>
            <a:off x="4648200" y="3581400"/>
            <a:ext cx="1980000" cy="720000"/>
          </a:xfrm>
          <a:prstGeom prst="rect">
            <a:avLst/>
          </a:prstGeom>
          <a:ln w="10800">
            <a:noFill/>
          </a:ln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09600" y="914400"/>
            <a:ext cx="8229600" cy="7232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sk-SK" sz="4100" b="1" dirty="0" smtClean="0">
                <a:latin typeface="Times New Roman" pitchFamily="18" charset="0"/>
                <a:cs typeface="Times New Roman" pitchFamily="18" charset="0"/>
              </a:rPr>
              <a:t>Veverica</a:t>
            </a:r>
            <a:endParaRPr lang="sk-SK" sz="4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28600" y="2133600"/>
            <a:ext cx="5334000" cy="5234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cicavec, všežravec,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obľubuje semená, oriešky, huby,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á biele </a:t>
            </a: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brucho, huňatý chvost, 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obratne a rýchlo skáče po </a:t>
            </a: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stromoch,</a:t>
            </a:r>
            <a:endParaRPr lang="sk-SK" sz="2400" b="1" spc="-1" dirty="0" smtClean="0">
              <a:latin typeface="Times New Roman" pitchFamily="18" charset="0"/>
              <a:cs typeface="Times New Roman" pitchFamily="18" charset="0"/>
            </a:endParaRP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chvostom udržiava rovnováhu pri </a:t>
            </a: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skoku,</a:t>
            </a:r>
            <a:endParaRPr lang="sk-SK" sz="2400" b="1" spc="-1" dirty="0" smtClean="0">
              <a:latin typeface="Times New Roman" pitchFamily="18" charset="0"/>
              <a:cs typeface="Times New Roman" pitchFamily="18" charset="0"/>
            </a:endParaRP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hniezdo si stavia v dutinách </a:t>
            </a: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stromov,</a:t>
            </a:r>
            <a:endParaRPr lang="sk-SK" sz="2400" b="1" spc="-1" dirty="0" smtClean="0">
              <a:latin typeface="Times New Roman" pitchFamily="18" charset="0"/>
              <a:cs typeface="Times New Roman" pitchFamily="18" charset="0"/>
            </a:endParaRP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na zimu si robí zásoby.</a:t>
            </a: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Tx/>
              <a:buChar char="-"/>
            </a:pPr>
            <a:endParaRPr lang="sk-SK" dirty="0" smtClean="0"/>
          </a:p>
          <a:p>
            <a:pPr>
              <a:buClr>
                <a:schemeClr val="tx1"/>
              </a:buClr>
              <a:buFontTx/>
              <a:buChar char="-"/>
            </a:pPr>
            <a:endParaRPr lang="sk-SK" dirty="0" smtClean="0"/>
          </a:p>
          <a:p>
            <a:pPr>
              <a:buClr>
                <a:schemeClr val="tx1"/>
              </a:buClr>
              <a:buFontTx/>
              <a:buChar char="-"/>
            </a:pPr>
            <a:endParaRPr lang="sk-SK" dirty="0"/>
          </a:p>
        </p:txBody>
      </p:sp>
      <p:pic>
        <p:nvPicPr>
          <p:cNvPr id="8" name="Obrázek 330"/>
          <p:cNvPicPr/>
          <p:nvPr/>
        </p:nvPicPr>
        <p:blipFill>
          <a:blip r:embed="rId3"/>
          <a:stretch/>
        </p:blipFill>
        <p:spPr>
          <a:xfrm>
            <a:off x="5791200" y="2438400"/>
            <a:ext cx="3048000" cy="3058320"/>
          </a:xfrm>
          <a:prstGeom prst="rect">
            <a:avLst/>
          </a:prstGeom>
          <a:ln w="10800">
            <a:noFill/>
          </a:ln>
        </p:spPr>
      </p:pic>
      <p:pic>
        <p:nvPicPr>
          <p:cNvPr id="9" name="Obrázek 331"/>
          <p:cNvPicPr/>
          <p:nvPr/>
        </p:nvPicPr>
        <p:blipFill>
          <a:blip r:embed="rId4"/>
          <a:stretch/>
        </p:blipFill>
        <p:spPr>
          <a:xfrm>
            <a:off x="6248400" y="5791200"/>
            <a:ext cx="2057400" cy="838200"/>
          </a:xfrm>
          <a:prstGeom prst="rect">
            <a:avLst/>
          </a:prstGeom>
          <a:ln w="10800">
            <a:noFill/>
          </a:ln>
        </p:spPr>
      </p:pic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838200" y="838200"/>
            <a:ext cx="7543800" cy="7232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sk-SK" sz="4100" b="1" dirty="0" smtClean="0"/>
              <a:t>Líška</a:t>
            </a:r>
            <a:endParaRPr lang="sk-SK" sz="41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304800" y="2209800"/>
            <a:ext cx="5791200" cy="36009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má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hrdzavohnedú srsť, huňatý chvost,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pri love uprednostňuje choré aj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 zdochnuté zvieratá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žije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v pároch</a:t>
            </a: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je užitočná.</a:t>
            </a:r>
          </a:p>
          <a:p>
            <a:pPr>
              <a:buClr>
                <a:schemeClr val="tx1"/>
              </a:buClr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Novinky - POSTUP OBYVATEĽOV PRI VÝSKYTE LÍŠOK PRI OBYDLIACH - Oficiálna  stránka obce Rybní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267200"/>
            <a:ext cx="4419600" cy="2286000"/>
          </a:xfrm>
          <a:prstGeom prst="rect">
            <a:avLst/>
          </a:prstGeom>
          <a:noFill/>
        </p:spPr>
      </p:pic>
      <p:pic>
        <p:nvPicPr>
          <p:cNvPr id="10244" name="Picture 4" descr="Atlas živočíchov: líška hrdzavá - Na túru s NATURO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057400"/>
            <a:ext cx="1905000" cy="19907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1000" y="457200"/>
            <a:ext cx="7848600" cy="7232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sk-SK" sz="4100" b="1" spc="-1" dirty="0" smtClean="0">
                <a:latin typeface="Arial"/>
              </a:rPr>
              <a:t>Vlk</a:t>
            </a:r>
            <a:endParaRPr lang="sk-SK" sz="4100" b="1" spc="-1" dirty="0">
              <a:latin typeface="Arial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04800" y="1371600"/>
            <a:ext cx="8610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žije v skupinách, ktoré sa nazývajú svorky,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vlk dravý sa stal chráneným živočíchom,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farba vlka sa líši: môže byť sivá, biela, čierna, červená, hnedá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najdôležitejšími zmyslami vlka sú 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  <a:hlinkClick r:id="rId3" tooltip="Čuch"/>
              </a:rPr>
              <a:t>čuch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  <a:hlinkClick r:id="rId4" tooltip="Sluch"/>
              </a:rPr>
              <a:t>sluch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 a </a:t>
            </a:r>
            <a:r>
              <a:rPr lang="sk-SK" sz="2400" u="sng" dirty="0" smtClean="0">
                <a:hlinkClick r:id="rId5"/>
              </a:rPr>
              <a:t>zrak</a:t>
            </a:r>
            <a:r>
              <a:rPr lang="sk-SK" sz="2400" u="sng" dirty="0" smtClean="0"/>
              <a:t>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lovia menšie zvieratá,</a:t>
            </a:r>
            <a:endParaRPr lang="sk-SK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vlk na korisť nestriehne, ale ju prenasleduje.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vlk dravý - Flog.s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657600"/>
            <a:ext cx="2400300" cy="2971800"/>
          </a:xfrm>
          <a:prstGeom prst="rect">
            <a:avLst/>
          </a:prstGeom>
          <a:noFill/>
        </p:spPr>
      </p:pic>
      <p:pic>
        <p:nvPicPr>
          <p:cNvPr id="9220" name="Picture 4" descr="stopy-vlk-dravy | HOROU.s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4800600"/>
            <a:ext cx="4572000" cy="1219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1000" y="685800"/>
            <a:ext cx="7848600" cy="7232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sk-SK" sz="4100" b="1" spc="-1" dirty="0" smtClean="0">
                <a:latin typeface="Times New Roman"/>
              </a:rPr>
              <a:t>Sviňa divá</a:t>
            </a:r>
            <a:endParaRPr lang="sk-SK" sz="4100" b="1" spc="-1" dirty="0">
              <a:latin typeface="Arial"/>
            </a:endParaRPr>
          </a:p>
        </p:txBody>
      </p:sp>
      <p:sp>
        <p:nvSpPr>
          <p:cNvPr id="1028" name="AutoShape 4" descr="ForestPortal Rozlišovanie druhov javor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0" name="AutoShape 6" descr="ForestPortal Rozlišovanie druhov javor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2" name="AutoShape 8" descr="ForestPortal Rozlišovanie druhov javor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304800" y="14478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/>
              <a:t> 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žije prevažne v dubových a bukových lesoch,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 pochutnáva si na žaluďoch a bukviciach,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 žerie všetko, čo nájde na zemi – hmyz, zdochliny,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 má veľmi rada mäkkú močaristú pôdu,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 celý deň je schovaná v húštine,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 keď má malé prasiatka, je nebezpečná.</a:t>
            </a:r>
          </a:p>
          <a:p>
            <a:pPr>
              <a:buFont typeface="Arial" pitchFamily="34" charset="0"/>
              <a:buChar char="•"/>
            </a:pP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Sviňa divá | PreLovca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724400"/>
            <a:ext cx="3390900" cy="1943100"/>
          </a:xfrm>
          <a:prstGeom prst="rect">
            <a:avLst/>
          </a:prstGeom>
          <a:noFill/>
        </p:spPr>
      </p:pic>
      <p:pic>
        <p:nvPicPr>
          <p:cNvPr id="8196" name="Picture 4" descr="Divá sviňa. Foto: Shutterstock - Rel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800600"/>
            <a:ext cx="2971800" cy="1676400"/>
          </a:xfrm>
          <a:prstGeom prst="rect">
            <a:avLst/>
          </a:prstGeom>
          <a:noFill/>
        </p:spPr>
      </p:pic>
      <p:pic>
        <p:nvPicPr>
          <p:cNvPr id="8198" name="Picture 6" descr="stopy-diviak-lesny | HOROU.s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505200"/>
            <a:ext cx="2359025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38200" y="381000"/>
            <a:ext cx="7620000" cy="144655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sk-SK" sz="4400" spc="-1" dirty="0" smtClean="0">
                <a:latin typeface="Times New Roman"/>
              </a:rPr>
              <a:t>Kto zanechal tieto stopy?</a:t>
            </a:r>
            <a:endParaRPr lang="sk-SK" sz="4400" spc="-1" dirty="0" smtClean="0">
              <a:latin typeface="Arial"/>
            </a:endParaRPr>
          </a:p>
          <a:p>
            <a:endParaRPr lang="sk-SK" sz="4400" spc="-1" dirty="0">
              <a:latin typeface="Arial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8367667" y="4751844"/>
            <a:ext cx="184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sk-SK" sz="2200" spc="-1" dirty="0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1066800" y="51816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medveď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9" name="CustomShape 4"/>
          <p:cNvSpPr/>
          <p:nvPr/>
        </p:nvSpPr>
        <p:spPr>
          <a:xfrm>
            <a:off x="3200400" y="51816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jeleň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5105400" y="51816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líška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11" name="CustomShape 4"/>
          <p:cNvSpPr/>
          <p:nvPr/>
        </p:nvSpPr>
        <p:spPr>
          <a:xfrm>
            <a:off x="7162800" y="51816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veverica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  <p:pic>
        <p:nvPicPr>
          <p:cNvPr id="12" name="Obrázek 355"/>
          <p:cNvPicPr/>
          <p:nvPr/>
        </p:nvPicPr>
        <p:blipFill>
          <a:blip r:embed="rId3" cstate="print"/>
          <a:stretch/>
        </p:blipFill>
        <p:spPr>
          <a:xfrm rot="16202400">
            <a:off x="337671" y="2788047"/>
            <a:ext cx="2983320" cy="1370581"/>
          </a:xfrm>
          <a:prstGeom prst="rect">
            <a:avLst/>
          </a:prstGeom>
          <a:ln w="10800">
            <a:noFill/>
          </a:ln>
        </p:spPr>
      </p:pic>
      <p:pic>
        <p:nvPicPr>
          <p:cNvPr id="13" name="Obrázek 319"/>
          <p:cNvPicPr/>
          <p:nvPr/>
        </p:nvPicPr>
        <p:blipFill>
          <a:blip r:embed="rId4" cstate="print"/>
          <a:stretch/>
        </p:blipFill>
        <p:spPr>
          <a:xfrm rot="16200000">
            <a:off x="2324100" y="2781300"/>
            <a:ext cx="2971800" cy="1371600"/>
          </a:xfrm>
          <a:prstGeom prst="rect">
            <a:avLst/>
          </a:prstGeom>
          <a:ln w="10800">
            <a:noFill/>
          </a:ln>
        </p:spPr>
      </p:pic>
      <p:pic>
        <p:nvPicPr>
          <p:cNvPr id="14" name="Picture 4" descr="Atlas živočíchov: líška hrdzavá - Na túru s NATURO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981200"/>
            <a:ext cx="1447800" cy="2895600"/>
          </a:xfrm>
          <a:prstGeom prst="rect">
            <a:avLst/>
          </a:prstGeom>
          <a:noFill/>
        </p:spPr>
      </p:pic>
      <p:pic>
        <p:nvPicPr>
          <p:cNvPr id="15" name="Obrázek 353"/>
          <p:cNvPicPr/>
          <p:nvPr/>
        </p:nvPicPr>
        <p:blipFill>
          <a:blip r:embed="rId6"/>
          <a:stretch/>
        </p:blipFill>
        <p:spPr>
          <a:xfrm rot="5409600">
            <a:off x="6134104" y="2781408"/>
            <a:ext cx="2971789" cy="1371381"/>
          </a:xfrm>
          <a:prstGeom prst="rect">
            <a:avLst/>
          </a:prstGeom>
          <a:ln w="10800">
            <a:noFill/>
          </a:ln>
        </p:spPr>
      </p:pic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1|1|1|0.9|0.8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0.9|1|0.9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0.7|0.6|0.8|0.8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Vlastná 1">
      <a:dk1>
        <a:srgbClr val="00B050"/>
      </a:dk1>
      <a:lt1>
        <a:sysClr val="window" lastClr="FFFFFF"/>
      </a:lt1>
      <a:dk2>
        <a:srgbClr val="92D050"/>
      </a:dk2>
      <a:lt2>
        <a:srgbClr val="DEF5FA"/>
      </a:lt2>
      <a:accent1>
        <a:srgbClr val="00B05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353</Words>
  <PresentationFormat>Prezentácia na obrazovke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Hala</vt:lpstr>
      <vt:lpstr>       Zver   lesného spoločenstva  Biológia 7. roč. variant A</vt:lpstr>
      <vt:lpstr>Lesná zver</vt:lpstr>
      <vt:lpstr>Medveď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Lesné spoločenstvo Biológia 7. roč.</dc:title>
  <dc:creator>Zubková</dc:creator>
  <cp:lastModifiedBy>Zubková</cp:lastModifiedBy>
  <cp:revision>91</cp:revision>
  <dcterms:created xsi:type="dcterms:W3CDTF">2021-12-19T19:50:28Z</dcterms:created>
  <dcterms:modified xsi:type="dcterms:W3CDTF">2021-12-21T09:18:32Z</dcterms:modified>
</cp:coreProperties>
</file>