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3907" r:id="rId2"/>
  </p:sldMasterIdLst>
  <p:sldIdLst>
    <p:sldId id="256" r:id="rId3"/>
    <p:sldId id="266" r:id="rId4"/>
    <p:sldId id="267" r:id="rId5"/>
    <p:sldId id="257" r:id="rId6"/>
    <p:sldId id="258" r:id="rId7"/>
    <p:sldId id="259" r:id="rId8"/>
    <p:sldId id="261" r:id="rId9"/>
    <p:sldId id="269" r:id="rId10"/>
    <p:sldId id="265" r:id="rId11"/>
    <p:sldId id="264" r:id="rId12"/>
    <p:sldId id="26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5F0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5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68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5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8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6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5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8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2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8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6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3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5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1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8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4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1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4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0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sk/apple-jablko-ovocie-jedlo-jes%C5%A5-1988506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ázok, na ktorom je strop, vnútri, budova, podlaha&#10;&#10;Automaticky generovaný popis">
            <a:extLst>
              <a:ext uri="{FF2B5EF4-FFF2-40B4-BE49-F238E27FC236}">
                <a16:creationId xmlns:a16="http://schemas.microsoft.com/office/drawing/2014/main" id="{3304AEFE-A3E5-4D4E-A180-9820D291A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2" r="-1" b="-1"/>
          <a:stretch/>
        </p:blipFill>
        <p:spPr>
          <a:xfrm>
            <a:off x="-1" y="-2"/>
            <a:ext cx="12198915" cy="6857999"/>
          </a:xfrm>
          <a:prstGeom prst="rect">
            <a:avLst/>
          </a:prstGeom>
        </p:spPr>
      </p:pic>
      <p:sp>
        <p:nvSpPr>
          <p:cNvPr id="48" name="Rectangle 42">
            <a:extLst>
              <a:ext uri="{FF2B5EF4-FFF2-40B4-BE49-F238E27FC236}">
                <a16:creationId xmlns:a16="http://schemas.microsoft.com/office/drawing/2014/main" id="{6B28264E-43F8-4339-BE92-AA6B94D40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20681"/>
            <a:ext cx="12188952" cy="2637319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A2435-0796-413E-8B2A-6AB683664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 dirty="0">
                <a:solidFill>
                  <a:schemeClr val="bg1"/>
                </a:solidFill>
              </a:rPr>
              <a:t>DELENIE so zvyškom </a:t>
            </a:r>
            <a:br>
              <a:rPr lang="sk-SK" sz="3400" dirty="0">
                <a:solidFill>
                  <a:schemeClr val="bg1"/>
                </a:solidFill>
              </a:rPr>
            </a:br>
            <a:r>
              <a:rPr lang="sk-SK" sz="3400" dirty="0">
                <a:solidFill>
                  <a:schemeClr val="bg1"/>
                </a:solidFill>
              </a:rPr>
              <a:t>pre </a:t>
            </a:r>
            <a:r>
              <a:rPr lang="sk-SK" sz="3400" dirty="0" smtClean="0">
                <a:solidFill>
                  <a:schemeClr val="bg1"/>
                </a:solidFill>
              </a:rPr>
              <a:t>7. ročník IŽ</a:t>
            </a:r>
            <a:endParaRPr lang="sk-SK" sz="34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2F3072-7231-48B1-AFD9-82D3D725B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13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sk-SK" sz="1800" b="1" dirty="0" smtClean="0">
                <a:solidFill>
                  <a:schemeClr val="bg1"/>
                </a:solidFill>
              </a:rPr>
              <a:t> Ing</a:t>
            </a:r>
            <a:r>
              <a:rPr lang="sk-SK" sz="1800" b="1" dirty="0">
                <a:solidFill>
                  <a:schemeClr val="bg1"/>
                </a:solidFill>
              </a:rPr>
              <a:t>. </a:t>
            </a:r>
            <a:r>
              <a:rPr lang="sk-SK" sz="1800" b="1" dirty="0" smtClean="0">
                <a:solidFill>
                  <a:schemeClr val="bg1"/>
                </a:solidFill>
              </a:rPr>
              <a:t> Mgr. Lívia </a:t>
            </a:r>
            <a:r>
              <a:rPr lang="sk-SK" sz="1800" b="1" dirty="0" err="1">
                <a:solidFill>
                  <a:schemeClr val="bg1"/>
                </a:solidFill>
              </a:rPr>
              <a:t>Kmecová</a:t>
            </a:r>
            <a:endParaRPr lang="sk-SK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sk-SK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931E7-CE2A-4CF9-8B64-75A63A62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Príklady na záver:</a:t>
            </a: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966986"/>
              </p:ext>
            </p:extLst>
          </p:nvPr>
        </p:nvGraphicFramePr>
        <p:xfrm>
          <a:off x="903754" y="1797776"/>
          <a:ext cx="5949892" cy="33838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4987">
                  <a:extLst>
                    <a:ext uri="{9D8B030D-6E8A-4147-A177-3AD203B41FA5}">
                      <a16:colId xmlns:a16="http://schemas.microsoft.com/office/drawing/2014/main" val="1950669312"/>
                    </a:ext>
                  </a:extLst>
                </a:gridCol>
                <a:gridCol w="2148417">
                  <a:extLst>
                    <a:ext uri="{9D8B030D-6E8A-4147-A177-3AD203B41FA5}">
                      <a16:colId xmlns:a16="http://schemas.microsoft.com/office/drawing/2014/main" val="454636395"/>
                    </a:ext>
                  </a:extLst>
                </a:gridCol>
                <a:gridCol w="1816488">
                  <a:extLst>
                    <a:ext uri="{9D8B030D-6E8A-4147-A177-3AD203B41FA5}">
                      <a16:colId xmlns:a16="http://schemas.microsoft.com/office/drawing/2014/main" val="1878332752"/>
                    </a:ext>
                  </a:extLst>
                </a:gridCol>
              </a:tblGrid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Príklad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Neúplný podiel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Zvyšok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98732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13:4=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59677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25:3=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63853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29:6=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76140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8:3=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55840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27:7=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90516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32:5=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82495"/>
                  </a:ext>
                </a:extLst>
              </a:tr>
            </a:tbl>
          </a:graphicData>
        </a:graphic>
      </p:graphicFrame>
      <p:sp>
        <p:nvSpPr>
          <p:cNvPr id="6" name="Šípka doľava 5"/>
          <p:cNvSpPr/>
          <p:nvPr/>
        </p:nvSpPr>
        <p:spPr>
          <a:xfrm>
            <a:off x="7141029" y="2220686"/>
            <a:ext cx="3605348" cy="1820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Do zošitov si vyplníte tabuľku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76359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931E7-CE2A-4CF9-8B64-75A63A62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 príkladov:</a:t>
            </a:r>
            <a:endParaRPr lang="sk-SK" dirty="0"/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778922"/>
              </p:ext>
            </p:extLst>
          </p:nvPr>
        </p:nvGraphicFramePr>
        <p:xfrm>
          <a:off x="903754" y="1797776"/>
          <a:ext cx="5949892" cy="33838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4987">
                  <a:extLst>
                    <a:ext uri="{9D8B030D-6E8A-4147-A177-3AD203B41FA5}">
                      <a16:colId xmlns:a16="http://schemas.microsoft.com/office/drawing/2014/main" val="1950669312"/>
                    </a:ext>
                  </a:extLst>
                </a:gridCol>
                <a:gridCol w="2148417">
                  <a:extLst>
                    <a:ext uri="{9D8B030D-6E8A-4147-A177-3AD203B41FA5}">
                      <a16:colId xmlns:a16="http://schemas.microsoft.com/office/drawing/2014/main" val="454636395"/>
                    </a:ext>
                  </a:extLst>
                </a:gridCol>
                <a:gridCol w="1816488">
                  <a:extLst>
                    <a:ext uri="{9D8B030D-6E8A-4147-A177-3AD203B41FA5}">
                      <a16:colId xmlns:a16="http://schemas.microsoft.com/office/drawing/2014/main" val="1878332752"/>
                    </a:ext>
                  </a:extLst>
                </a:gridCol>
              </a:tblGrid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Príklad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Neúplný podiel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Zvyšok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898732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13:4=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59677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25:3=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63853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29:6=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876140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8:3=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255840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27:7=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90516"/>
                  </a:ext>
                </a:extLst>
              </a:tr>
              <a:tr h="483403">
                <a:tc>
                  <a:txBody>
                    <a:bodyPr/>
                    <a:lstStyle/>
                    <a:p>
                      <a:r>
                        <a:rPr lang="sk-SK" dirty="0" smtClean="0"/>
                        <a:t>32:5=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82495"/>
                  </a:ext>
                </a:extLst>
              </a:tr>
            </a:tbl>
          </a:graphicData>
        </a:graphic>
      </p:graphicFrame>
      <p:sp>
        <p:nvSpPr>
          <p:cNvPr id="6" name="Šípka doľava 5"/>
          <p:cNvSpPr/>
          <p:nvPr/>
        </p:nvSpPr>
        <p:spPr>
          <a:xfrm>
            <a:off x="7141029" y="2220686"/>
            <a:ext cx="3605348" cy="1820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Skontrolujte si vypočítané príklady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0954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Zopakujme si delenie v obore malej násobilky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6376" t="16461" r="34523" b="48971"/>
          <a:stretch/>
        </p:blipFill>
        <p:spPr bwMode="auto">
          <a:xfrm>
            <a:off x="2812869" y="1866899"/>
            <a:ext cx="6130833" cy="3906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940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6508" t="51499" r="34523" b="13698"/>
          <a:stretch/>
        </p:blipFill>
        <p:spPr bwMode="auto">
          <a:xfrm>
            <a:off x="2342606" y="1524000"/>
            <a:ext cx="6397558" cy="4199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55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BED18-EBFF-4F31-AFA8-9E79FCCD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Pravidlo prvé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85C87F-8FB4-4BCA-968B-CF10FC00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Pri delení so zvyškom výsledok zapisujeme dvoma číslami</a:t>
            </a:r>
          </a:p>
          <a:p>
            <a:r>
              <a:rPr lang="sk-SK" dirty="0"/>
              <a:t>Prvé číslo nazývame: </a:t>
            </a:r>
            <a:r>
              <a:rPr lang="sk-SK" b="1" dirty="0">
                <a:solidFill>
                  <a:srgbClr val="EF5F0F"/>
                </a:solidFill>
              </a:rPr>
              <a:t>NEÚPLNÝ PODIEL</a:t>
            </a:r>
          </a:p>
          <a:p>
            <a:r>
              <a:rPr lang="sk-SK" b="1" dirty="0">
                <a:solidFill>
                  <a:schemeClr val="tx1"/>
                </a:solidFill>
              </a:rPr>
              <a:t>Druhé číslo nazývame</a:t>
            </a:r>
            <a:r>
              <a:rPr lang="sk-SK" b="1" dirty="0">
                <a:solidFill>
                  <a:srgbClr val="EF5F0F"/>
                </a:solidFill>
              </a:rPr>
              <a:t>: </a:t>
            </a:r>
            <a:r>
              <a:rPr lang="sk-SK" b="1" dirty="0">
                <a:solidFill>
                  <a:srgbClr val="00B0F0"/>
                </a:solidFill>
              </a:rPr>
              <a:t>ZVYŠOK</a:t>
            </a:r>
          </a:p>
          <a:p>
            <a:pPr marL="36900" indent="0">
              <a:buNone/>
            </a:pPr>
            <a:r>
              <a:rPr lang="sk-SK" b="1" dirty="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sk-SK" b="1" dirty="0">
                <a:solidFill>
                  <a:srgbClr val="00B050"/>
                </a:solidFill>
              </a:rPr>
              <a:t>deliteľ</a:t>
            </a:r>
          </a:p>
          <a:p>
            <a:pPr marL="36900" indent="0">
              <a:buNone/>
            </a:pPr>
            <a:r>
              <a:rPr lang="sk-SK" b="1" dirty="0">
                <a:solidFill>
                  <a:srgbClr val="00B0F0"/>
                </a:solidFill>
              </a:rPr>
              <a:t>                                                  </a:t>
            </a:r>
            <a:r>
              <a:rPr lang="sk-SK" sz="2800" b="1" dirty="0">
                <a:solidFill>
                  <a:srgbClr val="FF0000"/>
                </a:solidFill>
              </a:rPr>
              <a:t>26:5=</a:t>
            </a:r>
            <a:r>
              <a:rPr lang="sk-SK" sz="2800" b="1" dirty="0">
                <a:solidFill>
                  <a:srgbClr val="EF5F0F"/>
                </a:solidFill>
              </a:rPr>
              <a:t>5</a:t>
            </a:r>
            <a:r>
              <a:rPr lang="sk-SK" sz="2800" b="1" dirty="0">
                <a:solidFill>
                  <a:srgbClr val="FF0000"/>
                </a:solidFill>
              </a:rPr>
              <a:t>, zv. </a:t>
            </a:r>
            <a:r>
              <a:rPr lang="sk-SK" sz="2800" b="1" dirty="0">
                <a:solidFill>
                  <a:srgbClr val="00B0F0"/>
                </a:solidFill>
              </a:rPr>
              <a:t>1</a:t>
            </a:r>
            <a:r>
              <a:rPr lang="sk-SK" sz="2800" b="1" dirty="0">
                <a:solidFill>
                  <a:srgbClr val="FF0000"/>
                </a:solidFill>
              </a:rPr>
              <a:t>          </a:t>
            </a:r>
            <a:r>
              <a:rPr lang="sk-SK" sz="2000" b="1" dirty="0">
                <a:solidFill>
                  <a:srgbClr val="00B0F0"/>
                </a:solidFill>
              </a:rPr>
              <a:t>ZVYŠOK</a:t>
            </a:r>
          </a:p>
          <a:p>
            <a:pPr marL="36900" indent="0">
              <a:buNone/>
            </a:pPr>
            <a:r>
              <a:rPr lang="sk-SK" sz="2000" b="1" dirty="0">
                <a:solidFill>
                  <a:srgbClr val="00B0F0"/>
                </a:solidFill>
              </a:rPr>
              <a:t>                                </a:t>
            </a:r>
            <a:r>
              <a:rPr lang="sk-SK" sz="1600" b="1" dirty="0">
                <a:solidFill>
                  <a:srgbClr val="00B050"/>
                </a:solidFill>
              </a:rPr>
              <a:t>delenec</a:t>
            </a:r>
          </a:p>
          <a:p>
            <a:pPr marL="36900" indent="0">
              <a:buNone/>
            </a:pPr>
            <a:r>
              <a:rPr lang="sk-SK" sz="1600" b="1" dirty="0">
                <a:solidFill>
                  <a:srgbClr val="EF5F0F"/>
                </a:solidFill>
              </a:rPr>
              <a:t>                                                                  NEÚPLNÝ PODIEL</a:t>
            </a:r>
          </a:p>
          <a:p>
            <a:pPr marL="36900" indent="0">
              <a:buNone/>
            </a:pP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A75A7B82-98ED-4003-9DAC-89E260D80E49}"/>
              </a:ext>
            </a:extLst>
          </p:cNvPr>
          <p:cNvSpPr/>
          <p:nvPr/>
        </p:nvSpPr>
        <p:spPr>
          <a:xfrm>
            <a:off x="4896679" y="4412974"/>
            <a:ext cx="311426" cy="578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16F1967A-4B12-4B5B-9543-BEA2111FF83D}"/>
              </a:ext>
            </a:extLst>
          </p:cNvPr>
          <p:cNvSpPr/>
          <p:nvPr/>
        </p:nvSpPr>
        <p:spPr>
          <a:xfrm>
            <a:off x="6096000" y="4000085"/>
            <a:ext cx="728870" cy="2782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B0F0"/>
              </a:solidFill>
            </a:endParaRP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2BBB310A-4592-4A8E-B45E-7DFDEEC8F866}"/>
              </a:ext>
            </a:extLst>
          </p:cNvPr>
          <p:cNvCxnSpPr/>
          <p:nvPr/>
        </p:nvCxnSpPr>
        <p:spPr>
          <a:xfrm flipH="1">
            <a:off x="3392557" y="4278381"/>
            <a:ext cx="543339" cy="13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340CC02-1BCA-481E-B3D1-5BD3B22646B6}"/>
              </a:ext>
            </a:extLst>
          </p:cNvPr>
          <p:cNvCxnSpPr/>
          <p:nvPr/>
        </p:nvCxnSpPr>
        <p:spPr>
          <a:xfrm flipV="1">
            <a:off x="4678017" y="3710609"/>
            <a:ext cx="218662" cy="28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cký objekt 10" descr="Trieda">
            <a:extLst>
              <a:ext uri="{FF2B5EF4-FFF2-40B4-BE49-F238E27FC236}">
                <a16:creationId xmlns:a16="http://schemas.microsoft.com/office/drawing/2014/main" id="{B4A23885-BB7F-476E-8EE2-1ABED123B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7616" y="2375451"/>
            <a:ext cx="1437861" cy="13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CFC3B-4FF8-4873-977F-3159C7F3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PRAVIDLO DRUHÉ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DE7BF-1087-47B6-9CBF-57846F6D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/>
              <a:t>Zvyšok pri delení musí byť vždy </a:t>
            </a:r>
            <a:r>
              <a:rPr lang="sk-SK" sz="2000" dirty="0">
                <a:solidFill>
                  <a:srgbClr val="FF0000"/>
                </a:solidFill>
              </a:rPr>
              <a:t>MENŠÍ </a:t>
            </a:r>
            <a:r>
              <a:rPr lang="sk-SK" sz="1800" dirty="0">
                <a:solidFill>
                  <a:schemeClr val="tx1"/>
                </a:solidFill>
              </a:rPr>
              <a:t>ako deliteľ</a:t>
            </a:r>
          </a:p>
          <a:p>
            <a:r>
              <a:rPr lang="sk-SK" sz="1800" dirty="0">
                <a:solidFill>
                  <a:schemeClr val="tx1"/>
                </a:solidFill>
              </a:rPr>
              <a:t>Názorný príklad:</a:t>
            </a:r>
          </a:p>
          <a:p>
            <a:pPr marL="36900" indent="0">
              <a:buNone/>
            </a:pPr>
            <a:endParaRPr lang="sk-SK" sz="18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k-SK" sz="1800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sk-SK" sz="2400" dirty="0">
                <a:solidFill>
                  <a:schemeClr val="tx1"/>
                </a:solidFill>
              </a:rPr>
              <a:t>24:</a:t>
            </a:r>
            <a:r>
              <a:rPr lang="sk-SK" sz="2400" dirty="0">
                <a:solidFill>
                  <a:srgbClr val="FFFF00"/>
                </a:solidFill>
              </a:rPr>
              <a:t>5</a:t>
            </a:r>
            <a:r>
              <a:rPr lang="sk-SK" sz="2400" dirty="0">
                <a:solidFill>
                  <a:schemeClr val="tx1"/>
                </a:solidFill>
              </a:rPr>
              <a:t>= 4,  zv. </a:t>
            </a:r>
            <a:r>
              <a:rPr lang="sk-SK" sz="2400" dirty="0">
                <a:solidFill>
                  <a:srgbClr val="7030A0"/>
                </a:solidFill>
              </a:rPr>
              <a:t>4         zvyšok        </a:t>
            </a:r>
          </a:p>
          <a:p>
            <a:pPr marL="36900" indent="0">
              <a:buNone/>
            </a:pPr>
            <a:r>
              <a:rPr lang="sk-SK" sz="1800" dirty="0">
                <a:solidFill>
                  <a:srgbClr val="FFFF00"/>
                </a:solidFill>
              </a:rPr>
              <a:t>                                                              </a:t>
            </a:r>
          </a:p>
          <a:p>
            <a:pPr marL="36900" indent="0">
              <a:buNone/>
            </a:pPr>
            <a:r>
              <a:rPr lang="sk-SK" sz="1800" dirty="0">
                <a:solidFill>
                  <a:srgbClr val="FFFF00"/>
                </a:solidFill>
              </a:rPr>
              <a:t>                                                            deliteľ</a:t>
            </a:r>
          </a:p>
          <a:p>
            <a:pPr marL="36900" indent="0">
              <a:buNone/>
            </a:pPr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44B1AD9E-2AC7-4CBE-AC11-DCD77E6E1A1C}"/>
              </a:ext>
            </a:extLst>
          </p:cNvPr>
          <p:cNvCxnSpPr/>
          <p:nvPr/>
        </p:nvCxnSpPr>
        <p:spPr>
          <a:xfrm>
            <a:off x="6255026" y="3670852"/>
            <a:ext cx="50358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BADF08C9-823A-4A84-B865-F3D1B4DBD0BA}"/>
              </a:ext>
            </a:extLst>
          </p:cNvPr>
          <p:cNvCxnSpPr/>
          <p:nvPr/>
        </p:nvCxnSpPr>
        <p:spPr>
          <a:xfrm>
            <a:off x="4810539" y="3816626"/>
            <a:ext cx="0" cy="3048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: zahnutý roh 7">
            <a:extLst>
              <a:ext uri="{FF2B5EF4-FFF2-40B4-BE49-F238E27FC236}">
                <a16:creationId xmlns:a16="http://schemas.microsoft.com/office/drawing/2014/main" id="{9EE191D9-353F-4BFB-A6E9-BAD4EE47DEED}"/>
              </a:ext>
            </a:extLst>
          </p:cNvPr>
          <p:cNvSpPr/>
          <p:nvPr/>
        </p:nvSpPr>
        <p:spPr>
          <a:xfrm>
            <a:off x="8295861" y="3034752"/>
            <a:ext cx="2517907" cy="1855285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bg1"/>
                </a:solidFill>
              </a:rPr>
              <a:t>Zvyšok =4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</a:rPr>
              <a:t>Deliteľ =5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</a:rPr>
              <a:t>zvyšok </a:t>
            </a:r>
            <a:r>
              <a:rPr lang="sk-SK" sz="2000" b="1" dirty="0">
                <a:solidFill>
                  <a:schemeClr val="bg1"/>
                </a:solidFill>
                <a:sym typeface="Symbol" panose="05050102010706020507" pitchFamily="18" charset="2"/>
              </a:rPr>
              <a:t> deliteľ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  <a:sym typeface="Symbol" panose="05050102010706020507" pitchFamily="18" charset="2"/>
              </a:rPr>
              <a:t>4  5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  <a:sym typeface="Symbol" panose="05050102010706020507" pitchFamily="18" charset="2"/>
              </a:rPr>
              <a:t>PRAVIDLO PLATÍ</a:t>
            </a:r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10" name="Grafický objekt 9" descr="Matematika">
            <a:extLst>
              <a:ext uri="{FF2B5EF4-FFF2-40B4-BE49-F238E27FC236}">
                <a16:creationId xmlns:a16="http://schemas.microsoft.com/office/drawing/2014/main" id="{5460393D-DCC5-4FB0-8C64-792484E1F4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0140" y="4432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C0B45-77D1-4A40-812C-DFA639DD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DELENIE </a:t>
            </a:r>
          </a:p>
        </p:txBody>
      </p:sp>
      <p:pic>
        <p:nvPicPr>
          <p:cNvPr id="5" name="Zástupný objekt pre obsah 4" descr="Obrázok, na ktorom je jedlo&#10;&#10;Automaticky generovaný popis">
            <a:extLst>
              <a:ext uri="{FF2B5EF4-FFF2-40B4-BE49-F238E27FC236}">
                <a16:creationId xmlns:a16="http://schemas.microsoft.com/office/drawing/2014/main" id="{D1C4957A-8D82-4FB8-A30B-87AFE3B7D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17739" y="393932"/>
            <a:ext cx="1688636" cy="1688636"/>
          </a:xfr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2E28010-D281-46D8-B33E-A876C3930682}"/>
              </a:ext>
            </a:extLst>
          </p:cNvPr>
          <p:cNvCxnSpPr/>
          <p:nvPr/>
        </p:nvCxnSpPr>
        <p:spPr>
          <a:xfrm>
            <a:off x="2396197" y="2713383"/>
            <a:ext cx="7399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3FD23EB5-618A-444A-A0A0-2664EC2B4AE0}"/>
              </a:ext>
            </a:extLst>
          </p:cNvPr>
          <p:cNvSpPr txBox="1"/>
          <p:nvPr/>
        </p:nvSpPr>
        <p:spPr>
          <a:xfrm>
            <a:off x="2186609" y="1974574"/>
            <a:ext cx="73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Násobky čísla 5</a:t>
            </a:r>
          </a:p>
        </p:txBody>
      </p: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37FADF21-68D9-4D54-B574-752D91A276FD}"/>
              </a:ext>
            </a:extLst>
          </p:cNvPr>
          <p:cNvCxnSpPr/>
          <p:nvPr/>
        </p:nvCxnSpPr>
        <p:spPr>
          <a:xfrm>
            <a:off x="2690191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D464E6D1-A43B-4AFE-B88C-2F62BAF94A8C}"/>
              </a:ext>
            </a:extLst>
          </p:cNvPr>
          <p:cNvCxnSpPr/>
          <p:nvPr/>
        </p:nvCxnSpPr>
        <p:spPr>
          <a:xfrm>
            <a:off x="3339548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029563B5-D98A-42A1-BF43-38C7C4BBA81A}"/>
              </a:ext>
            </a:extLst>
          </p:cNvPr>
          <p:cNvCxnSpPr/>
          <p:nvPr/>
        </p:nvCxnSpPr>
        <p:spPr>
          <a:xfrm>
            <a:off x="3949148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9CBEA4F8-1309-40AC-B780-DB2A87D02ECA}"/>
              </a:ext>
            </a:extLst>
          </p:cNvPr>
          <p:cNvCxnSpPr/>
          <p:nvPr/>
        </p:nvCxnSpPr>
        <p:spPr>
          <a:xfrm>
            <a:off x="4532243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7CEC6943-16A5-4D34-924C-968CF5F3B659}"/>
              </a:ext>
            </a:extLst>
          </p:cNvPr>
          <p:cNvCxnSpPr/>
          <p:nvPr/>
        </p:nvCxnSpPr>
        <p:spPr>
          <a:xfrm>
            <a:off x="5049078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A22CCDED-0A9E-4A03-8B32-02B566C07DAF}"/>
              </a:ext>
            </a:extLst>
          </p:cNvPr>
          <p:cNvCxnSpPr/>
          <p:nvPr/>
        </p:nvCxnSpPr>
        <p:spPr>
          <a:xfrm>
            <a:off x="5645426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0AF6E800-C320-4A7E-85EC-6B52F4E8E583}"/>
              </a:ext>
            </a:extLst>
          </p:cNvPr>
          <p:cNvCxnSpPr/>
          <p:nvPr/>
        </p:nvCxnSpPr>
        <p:spPr>
          <a:xfrm>
            <a:off x="6241774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214F40BD-FDDB-4B3C-929D-AABEF4136794}"/>
              </a:ext>
            </a:extLst>
          </p:cNvPr>
          <p:cNvCxnSpPr/>
          <p:nvPr/>
        </p:nvCxnSpPr>
        <p:spPr>
          <a:xfrm>
            <a:off x="6891130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64684DEF-3E9B-4906-91D9-99E4436A620E}"/>
              </a:ext>
            </a:extLst>
          </p:cNvPr>
          <p:cNvCxnSpPr/>
          <p:nvPr/>
        </p:nvCxnSpPr>
        <p:spPr>
          <a:xfrm>
            <a:off x="7421217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675941E1-E936-470C-8150-E2E7C2BA43F6}"/>
              </a:ext>
            </a:extLst>
          </p:cNvPr>
          <p:cNvCxnSpPr/>
          <p:nvPr/>
        </p:nvCxnSpPr>
        <p:spPr>
          <a:xfrm>
            <a:off x="8057322" y="2597426"/>
            <a:ext cx="0" cy="42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B58A6139-19D7-448F-9329-37452624FD18}"/>
              </a:ext>
            </a:extLst>
          </p:cNvPr>
          <p:cNvCxnSpPr/>
          <p:nvPr/>
        </p:nvCxnSpPr>
        <p:spPr>
          <a:xfrm>
            <a:off x="8653670" y="2491409"/>
            <a:ext cx="0" cy="530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C69074AF-64E5-4D92-B7DD-CA630EEBABCB}"/>
              </a:ext>
            </a:extLst>
          </p:cNvPr>
          <p:cNvSpPr txBox="1"/>
          <p:nvPr/>
        </p:nvSpPr>
        <p:spPr>
          <a:xfrm>
            <a:off x="2186609" y="3154017"/>
            <a:ext cx="707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0       5       10       15     20      25     30       35      40     </a:t>
            </a:r>
            <a:r>
              <a:rPr lang="sk-SK" dirty="0">
                <a:solidFill>
                  <a:srgbClr val="FF0000"/>
                </a:solidFill>
              </a:rPr>
              <a:t>45</a:t>
            </a:r>
            <a:r>
              <a:rPr lang="sk-SK" dirty="0"/>
              <a:t>      50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FBC2C076-0B5C-4A4D-A566-6EE73A9A0053}"/>
              </a:ext>
            </a:extLst>
          </p:cNvPr>
          <p:cNvSpPr txBox="1"/>
          <p:nvPr/>
        </p:nvSpPr>
        <p:spPr>
          <a:xfrm>
            <a:off x="1020417" y="3962399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Príklad:                      48:5=9 zv. </a:t>
            </a:r>
            <a:r>
              <a:rPr lang="sk-SK" sz="2800" dirty="0">
                <a:solidFill>
                  <a:srgbClr val="0070C0"/>
                </a:solidFill>
              </a:rPr>
              <a:t>3</a:t>
            </a:r>
          </a:p>
          <a:p>
            <a:endParaRPr lang="sk-SK" sz="2800" dirty="0">
              <a:solidFill>
                <a:srgbClr val="FF0000"/>
              </a:solidFill>
            </a:endParaRPr>
          </a:p>
          <a:p>
            <a:r>
              <a:rPr lang="sk-SK" dirty="0">
                <a:solidFill>
                  <a:srgbClr val="FFFF00"/>
                </a:solidFill>
              </a:rPr>
              <a:t>Najbližší menší násobok          </a:t>
            </a:r>
            <a:r>
              <a:rPr lang="sk-SK" sz="2800" dirty="0">
                <a:solidFill>
                  <a:srgbClr val="FF0000"/>
                </a:solidFill>
              </a:rPr>
              <a:t>9   </a:t>
            </a:r>
            <a:r>
              <a:rPr lang="sk-SK" sz="2800" dirty="0">
                <a:solidFill>
                  <a:srgbClr val="0070C0"/>
                </a:solidFill>
              </a:rPr>
              <a:t>3</a:t>
            </a:r>
          </a:p>
          <a:p>
            <a:endParaRPr lang="sk-SK" sz="2800" dirty="0">
              <a:solidFill>
                <a:srgbClr val="FF0000"/>
              </a:solidFill>
            </a:endParaRPr>
          </a:p>
          <a:p>
            <a:r>
              <a:rPr lang="sk-SK" sz="2400" dirty="0">
                <a:solidFill>
                  <a:srgbClr val="FF0000"/>
                </a:solidFill>
              </a:rPr>
              <a:t>Skúška správnosti: 9.5+</a:t>
            </a:r>
            <a:r>
              <a:rPr lang="sk-SK" sz="2400" dirty="0">
                <a:solidFill>
                  <a:srgbClr val="0070C0"/>
                </a:solidFill>
              </a:rPr>
              <a:t>3</a:t>
            </a:r>
            <a:r>
              <a:rPr lang="sk-SK" sz="2400" dirty="0">
                <a:solidFill>
                  <a:srgbClr val="FF0000"/>
                </a:solidFill>
              </a:rPr>
              <a:t>=48</a:t>
            </a:r>
          </a:p>
          <a:p>
            <a:endParaRPr lang="sk-SK" sz="2800" dirty="0">
              <a:solidFill>
                <a:srgbClr val="FF0000"/>
              </a:solidFill>
            </a:endParaRPr>
          </a:p>
        </p:txBody>
      </p: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65A80620-40FB-4AB4-9D35-C7A588B91CB8}"/>
              </a:ext>
            </a:extLst>
          </p:cNvPr>
          <p:cNvCxnSpPr/>
          <p:nvPr/>
        </p:nvCxnSpPr>
        <p:spPr>
          <a:xfrm flipH="1">
            <a:off x="4121426" y="4331731"/>
            <a:ext cx="212035" cy="386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C25FABC8-6C88-4A0B-8147-37D12EF4FD7E}"/>
              </a:ext>
            </a:extLst>
          </p:cNvPr>
          <p:cNvCxnSpPr/>
          <p:nvPr/>
        </p:nvCxnSpPr>
        <p:spPr>
          <a:xfrm>
            <a:off x="4333461" y="4331731"/>
            <a:ext cx="198782" cy="386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F87D5546-AF96-4D56-B0AB-A1B2CE894008}"/>
              </a:ext>
            </a:extLst>
          </p:cNvPr>
          <p:cNvCxnSpPr/>
          <p:nvPr/>
        </p:nvCxnSpPr>
        <p:spPr>
          <a:xfrm flipH="1">
            <a:off x="3511826" y="4991101"/>
            <a:ext cx="43732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Šípka: zakrivená nahor 40">
            <a:extLst>
              <a:ext uri="{FF2B5EF4-FFF2-40B4-BE49-F238E27FC236}">
                <a16:creationId xmlns:a16="http://schemas.microsoft.com/office/drawing/2014/main" id="{70340108-9864-409A-8E33-B732681BF83A}"/>
              </a:ext>
            </a:extLst>
          </p:cNvPr>
          <p:cNvSpPr/>
          <p:nvPr/>
        </p:nvSpPr>
        <p:spPr>
          <a:xfrm>
            <a:off x="4856921" y="4514095"/>
            <a:ext cx="384313" cy="2036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2" name="Šípka: zakrivená nahor 41">
            <a:extLst>
              <a:ext uri="{FF2B5EF4-FFF2-40B4-BE49-F238E27FC236}">
                <a16:creationId xmlns:a16="http://schemas.microsoft.com/office/drawing/2014/main" id="{1673B8DA-C4B1-4FE1-95A2-AC77B3C1E68A}"/>
              </a:ext>
            </a:extLst>
          </p:cNvPr>
          <p:cNvSpPr/>
          <p:nvPr/>
        </p:nvSpPr>
        <p:spPr>
          <a:xfrm>
            <a:off x="3657599" y="6042992"/>
            <a:ext cx="291549" cy="2053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E09955BA-351A-42C5-8AA9-6AEE84F705E6}"/>
              </a:ext>
            </a:extLst>
          </p:cNvPr>
          <p:cNvCxnSpPr/>
          <p:nvPr/>
        </p:nvCxnSpPr>
        <p:spPr>
          <a:xfrm flipH="1">
            <a:off x="3657599" y="4331731"/>
            <a:ext cx="463827" cy="55832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EF878-60EE-4E89-99F8-4118405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66"/>
                </a:solidFill>
                <a:latin typeface="Papyrus" panose="03070502060502030205" pitchFamily="66" charset="0"/>
                <a:ea typeface="STCaiyun" panose="020B0503020204020204" pitchFamily="2" charset="-122"/>
              </a:rPr>
              <a:t>Párne a nepárne čísla pri delení 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8D7900-0C98-4D76-A836-BCE460F0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866900"/>
            <a:ext cx="10353762" cy="4171950"/>
          </a:xfrm>
          <a:ln>
            <a:solidFill>
              <a:srgbClr val="FFC000"/>
            </a:solidFill>
          </a:ln>
          <a:scene3d>
            <a:camera prst="perspectiveFront"/>
            <a:lightRig rig="threePt" dir="t"/>
          </a:scene3d>
        </p:spPr>
        <p:txBody>
          <a:bodyPr/>
          <a:lstStyle/>
          <a:p>
            <a:pPr marL="36900" indent="0">
              <a:buNone/>
            </a:pPr>
            <a:r>
              <a:rPr lang="sk-SK" u="sng" dirty="0"/>
              <a:t>Pri delení číslom 2 máme len dve možnosti zvyšku a to buď 0 alebo 1</a:t>
            </a:r>
          </a:p>
          <a:p>
            <a:pPr marL="36900" indent="0">
              <a:buNone/>
            </a:pPr>
            <a:r>
              <a:rPr lang="sk-SK" dirty="0"/>
              <a:t>Napríklad: 25:2=12 zv. </a:t>
            </a:r>
            <a:r>
              <a:rPr lang="sk-SK" dirty="0">
                <a:solidFill>
                  <a:srgbClr val="FF0066"/>
                </a:solidFill>
              </a:rPr>
              <a:t>1</a:t>
            </a:r>
            <a:r>
              <a:rPr lang="sk-SK" dirty="0"/>
              <a:t>                                   24:2= 12 zv. </a:t>
            </a:r>
            <a:r>
              <a:rPr lang="sk-SK" dirty="0">
                <a:solidFill>
                  <a:srgbClr val="FF0066"/>
                </a:solidFill>
              </a:rPr>
              <a:t>0</a:t>
            </a:r>
          </a:p>
          <a:p>
            <a:pPr marL="36900" indent="0">
              <a:buNone/>
            </a:pPr>
            <a:r>
              <a:rPr lang="sk-SK" dirty="0"/>
              <a:t>                  13:2=  6 zv. </a:t>
            </a:r>
            <a:r>
              <a:rPr lang="sk-SK" dirty="0">
                <a:solidFill>
                  <a:srgbClr val="FF0066"/>
                </a:solidFill>
              </a:rPr>
              <a:t>1</a:t>
            </a:r>
            <a:r>
              <a:rPr lang="sk-SK" dirty="0"/>
              <a:t>                                    12:2= 6 zv. </a:t>
            </a:r>
            <a:r>
              <a:rPr lang="sk-SK" dirty="0">
                <a:solidFill>
                  <a:srgbClr val="FF0066"/>
                </a:solidFill>
              </a:rPr>
              <a:t>0 </a:t>
            </a:r>
          </a:p>
          <a:p>
            <a:pPr marL="36900" indent="0">
              <a:buNone/>
            </a:pPr>
            <a:r>
              <a:rPr lang="sk-SK" dirty="0" smtClean="0">
                <a:solidFill>
                  <a:srgbClr val="FF0066"/>
                </a:solidFill>
              </a:rPr>
              <a:t>Podľa </a:t>
            </a:r>
            <a:r>
              <a:rPr lang="sk-SK" dirty="0">
                <a:solidFill>
                  <a:srgbClr val="FF0066"/>
                </a:solidFill>
              </a:rPr>
              <a:t>toho, aký zvyšok dostaneme, rozdeľujeme čísla na:</a:t>
            </a:r>
          </a:p>
          <a:p>
            <a:pPr marL="494100" indent="-457200">
              <a:buAutoNum type="alphaLcParenR"/>
            </a:pPr>
            <a:r>
              <a:rPr lang="sk-SK" dirty="0">
                <a:solidFill>
                  <a:srgbClr val="FF0066"/>
                </a:solidFill>
              </a:rPr>
              <a:t>Párne- pri delení 2 zostane zvyšok 0</a:t>
            </a:r>
          </a:p>
          <a:p>
            <a:pPr marL="494100" indent="-457200">
              <a:buAutoNum type="alphaLcParenR"/>
            </a:pPr>
            <a:r>
              <a:rPr lang="sk-SK" dirty="0">
                <a:solidFill>
                  <a:srgbClr val="FF0066"/>
                </a:solidFill>
              </a:rPr>
              <a:t>Nepárne- pri delení 2 zostane zvyšok 1</a:t>
            </a:r>
          </a:p>
          <a:p>
            <a:pPr marL="36900" indent="0" algn="ctr">
              <a:buNone/>
            </a:pPr>
            <a:r>
              <a:rPr lang="sk-SK" dirty="0">
                <a:solidFill>
                  <a:srgbClr val="FF0066"/>
                </a:solidFill>
                <a:highlight>
                  <a:srgbClr val="C0C0C0"/>
                </a:highlight>
              </a:rPr>
              <a:t>Párne čísla sú tie, ktoré končia číslicami: 0,2,4,6,8</a:t>
            </a:r>
          </a:p>
          <a:p>
            <a:pPr marL="36900" indent="0" algn="ctr">
              <a:buNone/>
            </a:pPr>
            <a:r>
              <a:rPr lang="sk-SK" dirty="0">
                <a:solidFill>
                  <a:srgbClr val="FF0066"/>
                </a:solidFill>
                <a:highlight>
                  <a:srgbClr val="C0C0C0"/>
                </a:highlight>
              </a:rPr>
              <a:t>Nepárne čísla sú tie, ktoré končia číslicami: 1,3,5,7,9</a:t>
            </a:r>
          </a:p>
          <a:p>
            <a:pPr marL="36900" indent="0">
              <a:buNone/>
            </a:pPr>
            <a:endParaRPr lang="sk-SK" dirty="0">
              <a:solidFill>
                <a:srgbClr val="FF0066"/>
              </a:solidFill>
            </a:endParaRPr>
          </a:p>
        </p:txBody>
      </p:sp>
      <p:pic>
        <p:nvPicPr>
          <p:cNvPr id="5" name="Grafický objekt 4" descr="Hlava s ozubenými kolieskami">
            <a:extLst>
              <a:ext uri="{FF2B5EF4-FFF2-40B4-BE49-F238E27FC236}">
                <a16:creationId xmlns:a16="http://schemas.microsoft.com/office/drawing/2014/main" id="{80408769-D34F-49F8-AC91-418890C233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713" y="2581275"/>
            <a:ext cx="914400" cy="914400"/>
          </a:xfrm>
          <a:prstGeom prst="rect">
            <a:avLst/>
          </a:prstGeom>
        </p:spPr>
      </p:pic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C14972A5-56FA-4217-BE8A-3A7164C40A2D}"/>
              </a:ext>
            </a:extLst>
          </p:cNvPr>
          <p:cNvSpPr/>
          <p:nvPr/>
        </p:nvSpPr>
        <p:spPr>
          <a:xfrm>
            <a:off x="9071113" y="2809461"/>
            <a:ext cx="1848678" cy="1400589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Pozor platí len pri delení číslom 2</a:t>
            </a:r>
          </a:p>
        </p:txBody>
      </p:sp>
    </p:spTree>
    <p:extLst>
      <p:ext uri="{BB962C8B-B14F-4D97-AF65-F5344CB8AC3E}">
        <p14:creationId xmlns:p14="http://schemas.microsoft.com/office/powerpoint/2010/main" val="3560074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66"/>
                </a:solidFill>
              </a:rPr>
              <a:t>Precvičme si</a:t>
            </a:r>
            <a:endParaRPr lang="sk-SK" dirty="0">
              <a:solidFill>
                <a:srgbClr val="FF0066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sk-SK" dirty="0" smtClean="0"/>
              <a:t>Napíš k príkladom, aký bude výsledok (párny alebo nepárny):</a:t>
            </a:r>
          </a:p>
          <a:p>
            <a:pPr marL="36900" indent="0">
              <a:buNone/>
            </a:pPr>
            <a:r>
              <a:rPr lang="sk-SK" dirty="0" smtClean="0"/>
              <a:t>24:2=</a:t>
            </a:r>
          </a:p>
          <a:p>
            <a:pPr marL="36900" indent="0">
              <a:buNone/>
            </a:pPr>
            <a:r>
              <a:rPr lang="sk-SK" dirty="0" smtClean="0"/>
              <a:t>29:3=</a:t>
            </a:r>
          </a:p>
          <a:p>
            <a:pPr marL="36900" indent="0">
              <a:buNone/>
            </a:pPr>
            <a:r>
              <a:rPr lang="sk-SK" dirty="0" smtClean="0"/>
              <a:t>30:4=</a:t>
            </a:r>
          </a:p>
          <a:p>
            <a:pPr marL="36900" indent="0">
              <a:buNone/>
            </a:pPr>
            <a:r>
              <a:rPr lang="sk-SK" dirty="0" smtClean="0"/>
              <a:t>18:9=</a:t>
            </a:r>
          </a:p>
          <a:p>
            <a:pPr marL="36900" indent="0">
              <a:buNone/>
            </a:pPr>
            <a:r>
              <a:rPr lang="sk-SK" dirty="0" smtClean="0"/>
              <a:t>14:5=</a:t>
            </a:r>
          </a:p>
          <a:p>
            <a:pPr marL="36900" indent="0">
              <a:buNone/>
            </a:pPr>
            <a:r>
              <a:rPr lang="sk-SK" dirty="0" smtClean="0"/>
              <a:t>29:3=</a:t>
            </a:r>
          </a:p>
          <a:p>
            <a:pPr marL="36900" indent="0">
              <a:buNone/>
            </a:pPr>
            <a:r>
              <a:rPr lang="sk-SK" dirty="0" smtClean="0"/>
              <a:t>14:8=</a:t>
            </a:r>
          </a:p>
        </p:txBody>
      </p:sp>
    </p:spTree>
    <p:extLst>
      <p:ext uri="{BB962C8B-B14F-4D97-AF65-F5344CB8AC3E}">
        <p14:creationId xmlns:p14="http://schemas.microsoft.com/office/powerpoint/2010/main" val="64826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zo života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3795" y="1637212"/>
            <a:ext cx="10353762" cy="4441372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sk-SK" dirty="0" smtClean="0"/>
              <a:t>Môžeme rozdeliť rovnako dvom kamarátom </a:t>
            </a:r>
            <a:r>
              <a:rPr lang="sk-SK" smtClean="0"/>
              <a:t>71 €?</a:t>
            </a:r>
            <a:endParaRPr lang="sk-SK" dirty="0" smtClean="0"/>
          </a:p>
          <a:p>
            <a:pPr marL="3690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už vieme, že ide o nepárne čísla, preto sa niečo zvýši alebo jeden z kamarátov dostane viac. </a:t>
            </a:r>
            <a:endParaRPr lang="sk-SK" dirty="0">
              <a:solidFill>
                <a:srgbClr val="FF0000"/>
              </a:solidFill>
            </a:endParaRPr>
          </a:p>
          <a:p>
            <a:pPr marL="3690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71 :2=35</a:t>
            </a:r>
          </a:p>
          <a:p>
            <a:pPr marL="36900" indent="0">
              <a:buNone/>
            </a:pPr>
            <a:r>
              <a:rPr lang="sk-SK" u="sng" dirty="0" smtClean="0">
                <a:solidFill>
                  <a:schemeClr val="tx1"/>
                </a:solidFill>
              </a:rPr>
              <a:t>-6</a:t>
            </a:r>
          </a:p>
          <a:p>
            <a:pPr marL="3690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11</a:t>
            </a:r>
          </a:p>
          <a:p>
            <a:pPr marL="36900" indent="0">
              <a:buNone/>
            </a:pPr>
            <a:r>
              <a:rPr lang="sk-SK" u="sng" dirty="0" smtClean="0">
                <a:solidFill>
                  <a:schemeClr val="tx1"/>
                </a:solidFill>
              </a:rPr>
              <a:t>-10</a:t>
            </a:r>
          </a:p>
          <a:p>
            <a:pPr marL="3690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1 zvyšok  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               Skúška: 35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sk-SK" u="sng" dirty="0" smtClean="0">
                <a:solidFill>
                  <a:schemeClr val="tx1"/>
                </a:solidFill>
              </a:rPr>
              <a:t> .2</a:t>
            </a:r>
            <a:endParaRPr lang="sk-SK" u="sng" dirty="0">
              <a:solidFill>
                <a:schemeClr val="tx1"/>
              </a:solidFill>
            </a:endParaRPr>
          </a:p>
          <a:p>
            <a:pPr marL="36900" indent="0">
              <a:lnSpc>
                <a:spcPct val="100000"/>
              </a:lnSpc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                             70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sk-SK" u="sng" dirty="0" smtClean="0">
                <a:solidFill>
                  <a:schemeClr val="tx1"/>
                </a:solidFill>
              </a:rPr>
              <a:t>+ 1 </a:t>
            </a:r>
            <a:r>
              <a:rPr lang="sk-SK" dirty="0" smtClean="0">
                <a:solidFill>
                  <a:schemeClr val="tx1"/>
                </a:solidFill>
              </a:rPr>
              <a:t>(zvyšok)</a:t>
            </a:r>
          </a:p>
          <a:p>
            <a:pPr marL="36900" indent="0">
              <a:lnSpc>
                <a:spcPct val="100000"/>
              </a:lnSpc>
              <a:buNone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 71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6" name="Picture 2" descr="Od zajtra budeme mať nové 100 a 200-eurové bankovky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49" y="501152"/>
            <a:ext cx="2800529" cy="15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hnutý roh 3"/>
          <p:cNvSpPr/>
          <p:nvPr/>
        </p:nvSpPr>
        <p:spPr>
          <a:xfrm>
            <a:off x="6256332" y="2959962"/>
            <a:ext cx="4002365" cy="28312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k-SK" dirty="0" smtClean="0"/>
              <a:t>krok: 7:2=3 (píšem do výsledku)</a:t>
            </a:r>
          </a:p>
          <a:p>
            <a:pPr marL="342900" indent="-342900">
              <a:buAutoNum type="arabicPeriod"/>
            </a:pPr>
            <a:r>
              <a:rPr lang="sk-SK" dirty="0" smtClean="0"/>
              <a:t>krok: 3.2=6 a do 7 nám chýba 1</a:t>
            </a:r>
          </a:p>
          <a:p>
            <a:pPr marL="342900" indent="-342900">
              <a:buAutoNum type="arabicPeriod"/>
            </a:pPr>
            <a:r>
              <a:rPr lang="sk-SK" dirty="0"/>
              <a:t>k</a:t>
            </a:r>
            <a:r>
              <a:rPr lang="sk-SK" dirty="0" smtClean="0"/>
              <a:t>rok: 11:2=5 (píšem do výsledku)</a:t>
            </a:r>
          </a:p>
          <a:p>
            <a:pPr marL="342900" indent="-342900">
              <a:buAutoNum type="arabicPeriod"/>
            </a:pPr>
            <a:r>
              <a:rPr lang="sk-SK" dirty="0"/>
              <a:t>k</a:t>
            </a:r>
            <a:r>
              <a:rPr lang="sk-SK" dirty="0" smtClean="0"/>
              <a:t>rok: 5.2=10 a do 11 nám chýba 1 </a:t>
            </a:r>
          </a:p>
          <a:p>
            <a:pPr marL="342900" indent="-342900">
              <a:buAutoNum type="arabicPeriod"/>
            </a:pPr>
            <a:r>
              <a:rPr lang="sk-SK" dirty="0"/>
              <a:t>k</a:t>
            </a:r>
            <a:r>
              <a:rPr lang="sk-SK" dirty="0" smtClean="0"/>
              <a:t>rok: 1 bude náš zvyšok. Už nemáme žiadne číslo zo zadania na pripísanie.</a:t>
            </a:r>
            <a:endParaRPr lang="sk-SK" dirty="0"/>
          </a:p>
        </p:txBody>
      </p:sp>
      <p:sp>
        <p:nvSpPr>
          <p:cNvPr id="5" name="Šípka doľava a nahor 4"/>
          <p:cNvSpPr/>
          <p:nvPr/>
        </p:nvSpPr>
        <p:spPr>
          <a:xfrm>
            <a:off x="975361" y="2610667"/>
            <a:ext cx="209005" cy="2264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a nahor 5"/>
          <p:cNvSpPr/>
          <p:nvPr/>
        </p:nvSpPr>
        <p:spPr>
          <a:xfrm>
            <a:off x="1245932" y="2581479"/>
            <a:ext cx="52252" cy="23064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514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418</Words>
  <Application>Microsoft Office PowerPoint</Application>
  <PresentationFormat>Širokouhlá</PresentationFormat>
  <Paragraphs>102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24" baseType="lpstr">
      <vt:lpstr>Algerian</vt:lpstr>
      <vt:lpstr>Arial</vt:lpstr>
      <vt:lpstr>Bookman Old Style</vt:lpstr>
      <vt:lpstr>Century Gothic</vt:lpstr>
      <vt:lpstr>Elephant</vt:lpstr>
      <vt:lpstr>Franklin Gothic Book</vt:lpstr>
      <vt:lpstr>Papyrus</vt:lpstr>
      <vt:lpstr>STCaiyun</vt:lpstr>
      <vt:lpstr>Symbol</vt:lpstr>
      <vt:lpstr>Trebuchet MS</vt:lpstr>
      <vt:lpstr>Wingdings 2</vt:lpstr>
      <vt:lpstr>SlateVTI</vt:lpstr>
      <vt:lpstr>BrushVTI</vt:lpstr>
      <vt:lpstr>DELENIE so zvyškom  pre 7. ročník IŽ</vt:lpstr>
      <vt:lpstr>Zopakujme si delenie v obore malej násobilky</vt:lpstr>
      <vt:lpstr>Prezentácia programu PowerPoint</vt:lpstr>
      <vt:lpstr>Pravidlo prvé </vt:lpstr>
      <vt:lpstr>PRAVIDLO DRUHÉ</vt:lpstr>
      <vt:lpstr>DELENIE </vt:lpstr>
      <vt:lpstr>Párne a nepárne čísla pri delení 2</vt:lpstr>
      <vt:lpstr>Precvičme si</vt:lpstr>
      <vt:lpstr>Príklad zo života</vt:lpstr>
      <vt:lpstr>Príklady na záver:</vt:lpstr>
      <vt:lpstr>Riešenie príkladov: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DELENIE so zvyškom  pre 5. ročník</dc:title>
  <dc:creator>Marian Zubko</dc:creator>
  <cp:lastModifiedBy>Lívia</cp:lastModifiedBy>
  <cp:revision>27</cp:revision>
  <dcterms:created xsi:type="dcterms:W3CDTF">2020-04-02T06:59:20Z</dcterms:created>
  <dcterms:modified xsi:type="dcterms:W3CDTF">2021-12-19T19:01:04Z</dcterms:modified>
</cp:coreProperties>
</file>