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6" r:id="rId1"/>
  </p:sldMasterIdLst>
  <p:notesMasterIdLst>
    <p:notesMasterId r:id="rId11"/>
  </p:notesMasterIdLst>
  <p:sldIdLst>
    <p:sldId id="256" r:id="rId2"/>
    <p:sldId id="258" r:id="rId3"/>
    <p:sldId id="264" r:id="rId4"/>
    <p:sldId id="261" r:id="rId5"/>
    <p:sldId id="257" r:id="rId6"/>
    <p:sldId id="263" r:id="rId7"/>
    <p:sldId id="260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EF96C-6638-4659-A3FA-9D486FA5E43D}" type="datetimeFigureOut">
              <a:rPr lang="pl-PL" smtClean="0"/>
              <a:t>16.02.2021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8641B-F39A-4471-8EC7-B600E7BD9B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37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51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6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2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79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7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8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6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9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B5CDDB-E518-42B9-B232-088DF109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		Złapmy oddech- zatrzymajmy smog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50B639EC-94DC-4968-9034-87BCC235C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942"/>
            <a:ext cx="12192000" cy="689094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879C4D0-C784-4A99-BAE7-E80B5E3446D8}"/>
              </a:ext>
            </a:extLst>
          </p:cNvPr>
          <p:cNvSpPr/>
          <p:nvPr/>
        </p:nvSpPr>
        <p:spPr>
          <a:xfrm>
            <a:off x="437622" y="313508"/>
            <a:ext cx="110770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ZŁAPMY ODDECH – ZATRZYMAJMY SMOG!</a:t>
            </a:r>
          </a:p>
        </p:txBody>
      </p:sp>
    </p:spTree>
    <p:extLst>
      <p:ext uri="{BB962C8B-B14F-4D97-AF65-F5344CB8AC3E}">
        <p14:creationId xmlns:p14="http://schemas.microsoft.com/office/powerpoint/2010/main" val="29199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4A228E0-CC68-4716-8EF2-75F9064BD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828" r="-519" b="21837"/>
          <a:stretch/>
        </p:blipFill>
        <p:spPr>
          <a:xfrm>
            <a:off x="-71629" y="0"/>
            <a:ext cx="12725505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3877B18-57D6-404B-9975-AE3631FF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35006" y="124287"/>
            <a:ext cx="10111666" cy="1313896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Smog co to takiego?</a:t>
            </a:r>
            <a:b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A26B44EF-0570-4B96-A97B-5E378C2A1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006" y="1189608"/>
            <a:ext cx="10784682" cy="4679486"/>
          </a:xfrm>
          <a:ln>
            <a:noFill/>
          </a:ln>
        </p:spPr>
        <p:txBody>
          <a:bodyPr/>
          <a:lstStyle/>
          <a:p>
            <a:r>
              <a:rPr lang="pl-PL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</a:rPr>
              <a:t>Smog</a:t>
            </a:r>
            <a:r>
              <a:rPr lang="pl-PL" sz="32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</a:rPr>
              <a:t> – nienaturalne zjawisko atmosferyczne polegające na współwystępowaniu zanieczyszczenia powietrza wskutek działalności człowieka oraz niekorzystnych zjawisk naturalnych: znacznego zamglenia i bezwietrznej pogody.</a:t>
            </a:r>
          </a:p>
          <a:p>
            <a:r>
              <a:rPr lang="pl-PL" sz="3200" b="0" cap="none" spc="0" dirty="0">
                <a:ln w="0"/>
                <a:solidFill>
                  <a:schemeClr val="tx1"/>
                </a:solidFill>
              </a:rPr>
              <a:t>Słowo „</a:t>
            </a:r>
            <a:r>
              <a:rPr lang="pl-PL" sz="3200" b="1" cap="none" spc="0" dirty="0">
                <a:ln w="0"/>
                <a:solidFill>
                  <a:schemeClr val="tx1"/>
                </a:solidFill>
              </a:rPr>
              <a:t>smog</a:t>
            </a:r>
            <a:r>
              <a:rPr lang="pl-PL" sz="3200" b="0" cap="none" spc="0" dirty="0">
                <a:ln w="0"/>
                <a:solidFill>
                  <a:schemeClr val="tx1"/>
                </a:solidFill>
              </a:rPr>
              <a:t>” powstało w języku angielskim ze zbitki dwóch słów </a:t>
            </a:r>
            <a:r>
              <a:rPr lang="pl-PL" sz="3200" b="1" cap="none" spc="0" dirty="0" err="1">
                <a:ln w="0"/>
                <a:solidFill>
                  <a:schemeClr val="tx1"/>
                </a:solidFill>
              </a:rPr>
              <a:t>smoke</a:t>
            </a:r>
            <a:r>
              <a:rPr lang="pl-PL" sz="3200" b="1" cap="none" spc="0" dirty="0">
                <a:ln w="0"/>
                <a:solidFill>
                  <a:schemeClr val="tx1"/>
                </a:solidFill>
              </a:rPr>
              <a:t> – dym i </a:t>
            </a:r>
            <a:r>
              <a:rPr lang="pl-PL" sz="3200" b="1" cap="none" spc="0" dirty="0" err="1">
                <a:ln w="0"/>
                <a:solidFill>
                  <a:schemeClr val="tx1"/>
                </a:solidFill>
              </a:rPr>
              <a:t>fog</a:t>
            </a:r>
            <a:r>
              <a:rPr lang="pl-PL" sz="3200" b="1" cap="none" spc="0" dirty="0">
                <a:ln w="0"/>
                <a:solidFill>
                  <a:schemeClr val="tx1"/>
                </a:solidFill>
              </a:rPr>
              <a:t> – mgła.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920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1D2AA4E-BA97-4D98-8B5C-C5B1DB9C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666484"/>
          </a:xfrm>
        </p:spPr>
        <p:txBody>
          <a:bodyPr>
            <a:noAutofit/>
          </a:bodyPr>
          <a:lstStyle/>
          <a:p>
            <a:b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Smog pojawia się głównie zimą, kiedy rozpoczyna się sezon grzewczy a powietrze jest wilgotne i nie ma wiatru. Wtedy nad miastem zalega „mgła".</a:t>
            </a:r>
            <a:b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DAA13FE-3223-4DA6-ADED-48207A9ABF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468976"/>
            <a:ext cx="4938712" cy="2777299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AE394A9-0B8E-4ED7-A41A-802D09167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6262" y="2514835"/>
            <a:ext cx="4951029" cy="2605805"/>
          </a:xfrm>
        </p:spPr>
      </p:pic>
    </p:spTree>
    <p:extLst>
      <p:ext uri="{BB962C8B-B14F-4D97-AF65-F5344CB8AC3E}">
        <p14:creationId xmlns:p14="http://schemas.microsoft.com/office/powerpoint/2010/main" val="236861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5C6447-0B20-4C1A-9827-A3211AAE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34" y="140756"/>
            <a:ext cx="8784166" cy="734351"/>
          </a:xfrm>
        </p:spPr>
        <p:txBody>
          <a:bodyPr>
            <a:normAutofit/>
          </a:bodyPr>
          <a:lstStyle/>
          <a:p>
            <a:pPr algn="ctr"/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Symbol zastępczy zawartości 6">
            <a:extLst>
              <a:ext uri="{FF2B5EF4-FFF2-40B4-BE49-F238E27FC236}">
                <a16:creationId xmlns:a16="http://schemas.microsoft.com/office/drawing/2014/main" id="{FEE00551-6B7E-41D7-ABAD-84E488AC73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28" r="-519" b="21837"/>
          <a:stretch/>
        </p:blipFill>
        <p:spPr>
          <a:xfrm>
            <a:off x="0" y="-54294"/>
            <a:ext cx="12900655" cy="6952414"/>
          </a:xfrm>
        </p:spPr>
      </p:pic>
      <p:sp>
        <p:nvSpPr>
          <p:cNvPr id="20" name="Symbol zastępczy zawartości 19">
            <a:extLst>
              <a:ext uri="{FF2B5EF4-FFF2-40B4-BE49-F238E27FC236}">
                <a16:creationId xmlns:a16="http://schemas.microsoft.com/office/drawing/2014/main" id="{E98CEB17-5111-4EBE-A966-F8FB6217A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970" y="609600"/>
            <a:ext cx="4142930" cy="5461000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/>
              <a:t>Smog składa się z zanieczyszczeń, głównie z gazów i pyłów biorących się ze spalin grzewczych, samochodowych i przemysłowych. </a:t>
            </a:r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86B1B96-D16C-4D54-B6E6-1D5A3526B167}"/>
              </a:ext>
            </a:extLst>
          </p:cNvPr>
          <p:cNvSpPr/>
          <p:nvPr/>
        </p:nvSpPr>
        <p:spPr>
          <a:xfrm>
            <a:off x="5541998" y="-2056"/>
            <a:ext cx="11079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b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</a:t>
            </a:r>
          </a:p>
        </p:txBody>
      </p:sp>
      <p:sp>
        <p:nvSpPr>
          <p:cNvPr id="23" name="Dymek myśli: chmurka 22">
            <a:extLst>
              <a:ext uri="{FF2B5EF4-FFF2-40B4-BE49-F238E27FC236}">
                <a16:creationId xmlns:a16="http://schemas.microsoft.com/office/drawing/2014/main" id="{A12B8054-C36A-4820-B812-28F3121805C7}"/>
              </a:ext>
            </a:extLst>
          </p:cNvPr>
          <p:cNvSpPr/>
          <p:nvPr/>
        </p:nvSpPr>
        <p:spPr>
          <a:xfrm>
            <a:off x="9587126" y="94984"/>
            <a:ext cx="2432664" cy="149827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err="1">
                <a:solidFill>
                  <a:schemeClr val="bg2">
                    <a:lumMod val="90000"/>
                  </a:schemeClr>
                </a:solidFill>
              </a:rPr>
              <a:t>COx</a:t>
            </a:r>
            <a:endParaRPr lang="pl-PL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4" name="Dymek myśli: chmurka 23">
            <a:extLst>
              <a:ext uri="{FF2B5EF4-FFF2-40B4-BE49-F238E27FC236}">
                <a16:creationId xmlns:a16="http://schemas.microsoft.com/office/drawing/2014/main" id="{D9927C59-427B-4A91-9CCD-23198C0BA499}"/>
              </a:ext>
            </a:extLst>
          </p:cNvPr>
          <p:cNvSpPr/>
          <p:nvPr/>
        </p:nvSpPr>
        <p:spPr>
          <a:xfrm>
            <a:off x="10086530" y="1517053"/>
            <a:ext cx="1841500" cy="195580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err="1"/>
              <a:t>SOx</a:t>
            </a:r>
            <a:endParaRPr lang="pl-PL" sz="3200" dirty="0"/>
          </a:p>
        </p:txBody>
      </p:sp>
      <p:sp>
        <p:nvSpPr>
          <p:cNvPr id="25" name="Dymek myśli: chmurka 24">
            <a:extLst>
              <a:ext uri="{FF2B5EF4-FFF2-40B4-BE49-F238E27FC236}">
                <a16:creationId xmlns:a16="http://schemas.microsoft.com/office/drawing/2014/main" id="{7C9C0591-0EBC-4F73-9328-07DD4CEB7A36}"/>
              </a:ext>
            </a:extLst>
          </p:cNvPr>
          <p:cNvSpPr/>
          <p:nvPr/>
        </p:nvSpPr>
        <p:spPr>
          <a:xfrm>
            <a:off x="7213084" y="767157"/>
            <a:ext cx="2429132" cy="1652193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Metale ciężkie</a:t>
            </a:r>
          </a:p>
        </p:txBody>
      </p:sp>
      <p:sp>
        <p:nvSpPr>
          <p:cNvPr id="26" name="Dymek myśli: chmurka 25">
            <a:extLst>
              <a:ext uri="{FF2B5EF4-FFF2-40B4-BE49-F238E27FC236}">
                <a16:creationId xmlns:a16="http://schemas.microsoft.com/office/drawing/2014/main" id="{F780FA90-9AD6-47D1-9CA4-86C4A92F2A30}"/>
              </a:ext>
            </a:extLst>
          </p:cNvPr>
          <p:cNvSpPr/>
          <p:nvPr/>
        </p:nvSpPr>
        <p:spPr>
          <a:xfrm>
            <a:off x="8041982" y="2209800"/>
            <a:ext cx="2159000" cy="226060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Inne szkodliwe gazy</a:t>
            </a:r>
          </a:p>
        </p:txBody>
      </p:sp>
      <p:sp>
        <p:nvSpPr>
          <p:cNvPr id="27" name="Dymek myśli: chmurka 26">
            <a:extLst>
              <a:ext uri="{FF2B5EF4-FFF2-40B4-BE49-F238E27FC236}">
                <a16:creationId xmlns:a16="http://schemas.microsoft.com/office/drawing/2014/main" id="{AE1B19CD-DDB5-48B7-8B85-57E57CA58455}"/>
              </a:ext>
            </a:extLst>
          </p:cNvPr>
          <p:cNvSpPr/>
          <p:nvPr/>
        </p:nvSpPr>
        <p:spPr>
          <a:xfrm>
            <a:off x="5796658" y="2762474"/>
            <a:ext cx="2429132" cy="151130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pyły</a:t>
            </a:r>
          </a:p>
        </p:txBody>
      </p:sp>
      <p:sp>
        <p:nvSpPr>
          <p:cNvPr id="28" name="Dymek myśli: chmurka 27">
            <a:extLst>
              <a:ext uri="{FF2B5EF4-FFF2-40B4-BE49-F238E27FC236}">
                <a16:creationId xmlns:a16="http://schemas.microsoft.com/office/drawing/2014/main" id="{509513DB-CB5D-4FAE-8730-58BD5A0EDC1C}"/>
              </a:ext>
            </a:extLst>
          </p:cNvPr>
          <p:cNvSpPr/>
          <p:nvPr/>
        </p:nvSpPr>
        <p:spPr>
          <a:xfrm>
            <a:off x="4654512" y="1506695"/>
            <a:ext cx="2565402" cy="1292120"/>
          </a:xfrm>
          <a:prstGeom prst="cloudCallou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err="1"/>
              <a:t>NOx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35727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76DD14-B26B-4F71-B0B7-8FF7BDC7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pl-PL" dirty="0"/>
          </a:p>
        </p:txBody>
      </p:sp>
      <p:pic>
        <p:nvPicPr>
          <p:cNvPr id="20" name="Symbol zastępczy zawartości 19">
            <a:extLst>
              <a:ext uri="{FF2B5EF4-FFF2-40B4-BE49-F238E27FC236}">
                <a16:creationId xmlns:a16="http://schemas.microsoft.com/office/drawing/2014/main" id="{752492B8-684A-44A0-9142-D250CFE5B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90" t="2624" r="5384"/>
          <a:stretch/>
        </p:blipFill>
        <p:spPr>
          <a:xfrm>
            <a:off x="0" y="260524"/>
            <a:ext cx="12192001" cy="6597476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C55D137-E86D-4D54-ADBB-4042121C14BC}"/>
              </a:ext>
            </a:extLst>
          </p:cNvPr>
          <p:cNvSpPr/>
          <p:nvPr/>
        </p:nvSpPr>
        <p:spPr>
          <a:xfrm>
            <a:off x="1358150" y="178228"/>
            <a:ext cx="784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Smog skąd się bierze?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71D5AD-2207-40FA-9845-114B7A65B654}"/>
              </a:ext>
            </a:extLst>
          </p:cNvPr>
          <p:cNvSpPr txBox="1"/>
          <p:nvPr/>
        </p:nvSpPr>
        <p:spPr>
          <a:xfrm>
            <a:off x="99430" y="6310440"/>
            <a:ext cx="261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Zakłady przemysłowe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CC60348-F1CD-4676-91A4-2892A2AAAF2F}"/>
              </a:ext>
            </a:extLst>
          </p:cNvPr>
          <p:cNvSpPr txBox="1"/>
          <p:nvPr/>
        </p:nvSpPr>
        <p:spPr>
          <a:xfrm>
            <a:off x="-1" y="2393401"/>
            <a:ext cx="242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Transport samochodowy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8FE4243-2450-41D0-BD08-2DFC465758A0}"/>
              </a:ext>
            </a:extLst>
          </p:cNvPr>
          <p:cNvSpPr txBox="1"/>
          <p:nvPr/>
        </p:nvSpPr>
        <p:spPr>
          <a:xfrm>
            <a:off x="9876260" y="3258057"/>
            <a:ext cx="248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Ogrzewanie domów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45743F0-A7AD-40DC-898D-22929DD98430}"/>
              </a:ext>
            </a:extLst>
          </p:cNvPr>
          <p:cNvSpPr txBox="1"/>
          <p:nvPr/>
        </p:nvSpPr>
        <p:spPr>
          <a:xfrm>
            <a:off x="2315740" y="1456762"/>
            <a:ext cx="1376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6%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2C751B8-6E85-4784-8963-0FFA9B71ED74}"/>
              </a:ext>
            </a:extLst>
          </p:cNvPr>
          <p:cNvSpPr txBox="1"/>
          <p:nvPr/>
        </p:nvSpPr>
        <p:spPr>
          <a:xfrm>
            <a:off x="2078529" y="5008068"/>
            <a:ext cx="123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/>
              <a:t>3%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08FB9EE-41F4-4042-B4A8-994E68C5F17C}"/>
              </a:ext>
            </a:extLst>
          </p:cNvPr>
          <p:cNvSpPr txBox="1"/>
          <p:nvPr/>
        </p:nvSpPr>
        <p:spPr>
          <a:xfrm>
            <a:off x="8705917" y="2164648"/>
            <a:ext cx="117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88%</a:t>
            </a:r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3BDBDD00-1332-4ACF-BAF0-519AA1CBB3FB}"/>
              </a:ext>
            </a:extLst>
          </p:cNvPr>
          <p:cNvCxnSpPr/>
          <p:nvPr/>
        </p:nvCxnSpPr>
        <p:spPr>
          <a:xfrm flipV="1">
            <a:off x="6986016" y="2934089"/>
            <a:ext cx="2980611" cy="88810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14CF58D0-CEDD-4B31-9325-746271E4AC58}"/>
              </a:ext>
            </a:extLst>
          </p:cNvPr>
          <p:cNvCxnSpPr/>
          <p:nvPr/>
        </p:nvCxnSpPr>
        <p:spPr>
          <a:xfrm flipH="1" flipV="1">
            <a:off x="2078529" y="2164648"/>
            <a:ext cx="2914095" cy="10934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C2826912-DA47-4730-8ADF-4B16050ADD13}"/>
              </a:ext>
            </a:extLst>
          </p:cNvPr>
          <p:cNvCxnSpPr/>
          <p:nvPr/>
        </p:nvCxnSpPr>
        <p:spPr>
          <a:xfrm flipH="1">
            <a:off x="1965960" y="3822192"/>
            <a:ext cx="3026664" cy="10332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F815BF8-A5F8-4C35-B127-48F2EF0EA820}"/>
              </a:ext>
            </a:extLst>
          </p:cNvPr>
          <p:cNvSpPr txBox="1"/>
          <p:nvPr/>
        </p:nvSpPr>
        <p:spPr>
          <a:xfrm>
            <a:off x="9099443" y="5886259"/>
            <a:ext cx="3265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Udział poszczególnych źródeł odpowiedzialnych</a:t>
            </a:r>
          </a:p>
          <a:p>
            <a:r>
              <a:rPr lang="pl-PL" sz="1100" dirty="0"/>
              <a:t>za przekroczenia norm pyłu zawieszonego PM 10</a:t>
            </a:r>
          </a:p>
          <a:p>
            <a:r>
              <a:rPr lang="pl-PL" sz="1100" dirty="0"/>
              <a:t>w Polsce.</a:t>
            </a:r>
          </a:p>
          <a:p>
            <a:r>
              <a:rPr lang="pl-PL" sz="1100" dirty="0"/>
              <a:t>Źródło: GIOŚ</a:t>
            </a:r>
          </a:p>
        </p:txBody>
      </p:sp>
    </p:spTree>
    <p:extLst>
      <p:ext uri="{BB962C8B-B14F-4D97-AF65-F5344CB8AC3E}">
        <p14:creationId xmlns:p14="http://schemas.microsoft.com/office/powerpoint/2010/main" val="322596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0ADD76-5C85-433C-9C7B-5CDFCED5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1942"/>
            <a:ext cx="10058400" cy="1091953"/>
          </a:xfr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	Rodzaje smogu</a:t>
            </a:r>
            <a:b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pl-P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2EC34D9-6895-4E91-9097-B4F9E5FEB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3630" y="2216100"/>
            <a:ext cx="4938712" cy="2734297"/>
          </a:xfrm>
        </p:spPr>
      </p:pic>
      <p:sp>
        <p:nvSpPr>
          <p:cNvPr id="20" name="Symbol zastępczy zawartości 19">
            <a:extLst>
              <a:ext uri="{FF2B5EF4-FFF2-40B4-BE49-F238E27FC236}">
                <a16:creationId xmlns:a16="http://schemas.microsoft.com/office/drawing/2014/main" id="{49868580-5219-4345-9CBC-2368AF38D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968" y="1788851"/>
            <a:ext cx="5424256" cy="4847207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Wyróżniamy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smog Londyński,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który występuje od listopada do stycznia składa się głównie z tlenków: siarki węgla i azotu wymieszanymi z pyłami zawieszonymi i sadzą.</a:t>
            </a:r>
            <a:b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Drugi typ to smog typu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zwany także fotochemicznym. Występuje w miesiącach letnich, jest on charakterystyczny dla stref zurbanizowanych klimatu subtropikalnego. </a:t>
            </a:r>
            <a:r>
              <a:rPr lang="pl-PL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Możemy go zaobserwować również w polskich miastach, w których mamy do czynienia z intensywnym transportem (np. Kraków, Warszawa).</a:t>
            </a:r>
            <a:br>
              <a:rPr lang="pl-PL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87EC293-806B-4CBD-9407-4854EFF9727C}"/>
              </a:ext>
            </a:extLst>
          </p:cNvPr>
          <p:cNvSpPr/>
          <p:nvPr/>
        </p:nvSpPr>
        <p:spPr>
          <a:xfrm>
            <a:off x="6003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00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3849E1-9C1B-4D5F-8461-2F9EF8CD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57114"/>
            <a:ext cx="8596668" cy="1320800"/>
          </a:xfrm>
        </p:spPr>
        <p:txBody>
          <a:bodyPr/>
          <a:lstStyle/>
          <a:p>
            <a: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Smog jak wpływa na nasze środowisko</a:t>
            </a:r>
            <a:b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9895617D-62FF-475B-9C5D-D0FF1FD80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686" y="0"/>
            <a:ext cx="12339371" cy="6858000"/>
          </a:xfr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42E36D50-2E23-4037-A422-BACFAFDC2D11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19C5FC5-8C1A-4938-BF98-8E288020CBB7}"/>
              </a:ext>
            </a:extLst>
          </p:cNvPr>
          <p:cNvSpPr txBox="1"/>
          <p:nvPr/>
        </p:nvSpPr>
        <p:spPr>
          <a:xfrm>
            <a:off x="7624717" y="2266303"/>
            <a:ext cx="191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Gospodarka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0BD17B0-43A9-4C36-B046-8762762E45ED}"/>
              </a:ext>
            </a:extLst>
          </p:cNvPr>
          <p:cNvSpPr txBox="1"/>
          <p:nvPr/>
        </p:nvSpPr>
        <p:spPr>
          <a:xfrm>
            <a:off x="8474697" y="4452900"/>
            <a:ext cx="157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Lasy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7C80E8D-0FC2-407D-8446-D284D336C6C3}"/>
              </a:ext>
            </a:extLst>
          </p:cNvPr>
          <p:cNvSpPr txBox="1"/>
          <p:nvPr/>
        </p:nvSpPr>
        <p:spPr>
          <a:xfrm>
            <a:off x="2982012" y="4452900"/>
            <a:ext cx="1684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Klimat</a:t>
            </a:r>
            <a:r>
              <a:rPr lang="pl-PL" dirty="0"/>
              <a:t>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D748258-A3BE-429E-82DB-17D3635FD458}"/>
              </a:ext>
            </a:extLst>
          </p:cNvPr>
          <p:cNvSpPr txBox="1"/>
          <p:nvPr/>
        </p:nvSpPr>
        <p:spPr>
          <a:xfrm>
            <a:off x="2766765" y="2129614"/>
            <a:ext cx="180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Zdrowie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E24E555-E5F9-4BBE-976C-B6857F8452D7}"/>
              </a:ext>
            </a:extLst>
          </p:cNvPr>
          <p:cNvSpPr txBox="1"/>
          <p:nvPr/>
        </p:nvSpPr>
        <p:spPr>
          <a:xfrm>
            <a:off x="5382704" y="6066818"/>
            <a:ext cx="212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Rolnictwo</a:t>
            </a:r>
          </a:p>
        </p:txBody>
      </p:sp>
      <p:sp>
        <p:nvSpPr>
          <p:cNvPr id="24" name="Prostokąt: zaokrąglone rogi 23">
            <a:extLst>
              <a:ext uri="{FF2B5EF4-FFF2-40B4-BE49-F238E27FC236}">
                <a16:creationId xmlns:a16="http://schemas.microsoft.com/office/drawing/2014/main" id="{F94C72AB-E690-48D5-8178-B8082019D6B3}"/>
              </a:ext>
            </a:extLst>
          </p:cNvPr>
          <p:cNvSpPr/>
          <p:nvPr/>
        </p:nvSpPr>
        <p:spPr>
          <a:xfrm>
            <a:off x="9539926" y="980388"/>
            <a:ext cx="2055043" cy="424206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Koszty leczenia</a:t>
            </a: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2CB5523A-0C65-4EC5-BCFF-F13B21F2A47E}"/>
              </a:ext>
            </a:extLst>
          </p:cNvPr>
          <p:cNvSpPr/>
          <p:nvPr/>
        </p:nvSpPr>
        <p:spPr>
          <a:xfrm>
            <a:off x="9539926" y="1530169"/>
            <a:ext cx="2055043" cy="572008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Zanieczyszczenia budynków</a:t>
            </a:r>
          </a:p>
        </p:txBody>
      </p:sp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B45F051A-E09A-44A6-B8EC-289B85C72BA7}"/>
              </a:ext>
            </a:extLst>
          </p:cNvPr>
          <p:cNvSpPr/>
          <p:nvPr/>
        </p:nvSpPr>
        <p:spPr>
          <a:xfrm>
            <a:off x="9541208" y="2299296"/>
            <a:ext cx="2063188" cy="424207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Straty surowców</a:t>
            </a:r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F5C339E6-CE9E-460F-B8A1-741CF9687FC0}"/>
              </a:ext>
            </a:extLst>
          </p:cNvPr>
          <p:cNvSpPr/>
          <p:nvPr/>
        </p:nvSpPr>
        <p:spPr>
          <a:xfrm>
            <a:off x="5844620" y="843699"/>
            <a:ext cx="2121030" cy="666276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Ochrona jakości powietrza</a:t>
            </a:r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CC6037F9-8DD2-4021-B2B6-011DFEF5EEEC}"/>
              </a:ext>
            </a:extLst>
          </p:cNvPr>
          <p:cNvSpPr/>
          <p:nvPr/>
        </p:nvSpPr>
        <p:spPr>
          <a:xfrm>
            <a:off x="9539926" y="3797663"/>
            <a:ext cx="2168165" cy="533954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Wpływ</a:t>
            </a:r>
          </a:p>
          <a:p>
            <a:pPr algn="ctr"/>
            <a:r>
              <a:rPr lang="pl-PL" dirty="0"/>
              <a:t> na zwierzęta</a:t>
            </a:r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C7EA5EE0-57B7-4527-B6F6-54175084DEDC}"/>
              </a:ext>
            </a:extLst>
          </p:cNvPr>
          <p:cNvSpPr/>
          <p:nvPr/>
        </p:nvSpPr>
        <p:spPr>
          <a:xfrm>
            <a:off x="9539926" y="4628561"/>
            <a:ext cx="2243579" cy="473027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Uszkodzenia drzew</a:t>
            </a:r>
          </a:p>
        </p:txBody>
      </p:sp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BC70773C-9BF3-4B0F-A3D5-F84997F180A2}"/>
              </a:ext>
            </a:extLst>
          </p:cNvPr>
          <p:cNvSpPr/>
          <p:nvPr/>
        </p:nvSpPr>
        <p:spPr>
          <a:xfrm>
            <a:off x="6674177" y="5448693"/>
            <a:ext cx="1659117" cy="565608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Straty plonów</a:t>
            </a:r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BE41DDA3-54BB-4CD2-B6FD-CF4BB06507BC}"/>
              </a:ext>
            </a:extLst>
          </p:cNvPr>
          <p:cNvSpPr/>
          <p:nvPr/>
        </p:nvSpPr>
        <p:spPr>
          <a:xfrm>
            <a:off x="3101420" y="5825854"/>
            <a:ext cx="2121030" cy="355192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Zakwaszenie gleb</a:t>
            </a:r>
          </a:p>
        </p:txBody>
      </p: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98F05CCF-F468-4ACA-BF9E-FBD47BC94EAE}"/>
              </a:ext>
            </a:extLst>
          </p:cNvPr>
          <p:cNvSpPr/>
          <p:nvPr/>
        </p:nvSpPr>
        <p:spPr>
          <a:xfrm>
            <a:off x="188537" y="5410142"/>
            <a:ext cx="2257632" cy="656676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Wzmożony efekt cieplarniany</a:t>
            </a:r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59BD7DDC-934D-46C5-884B-A6DE79C72CD0}"/>
              </a:ext>
            </a:extLst>
          </p:cNvPr>
          <p:cNvSpPr/>
          <p:nvPr/>
        </p:nvSpPr>
        <p:spPr>
          <a:xfrm>
            <a:off x="597032" y="791182"/>
            <a:ext cx="1912070" cy="613412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Krótkotrwałe ostre objawy</a:t>
            </a:r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850EDA3B-939F-4C8C-9223-2BA8B1D4D11A}"/>
              </a:ext>
            </a:extLst>
          </p:cNvPr>
          <p:cNvSpPr/>
          <p:nvPr/>
        </p:nvSpPr>
        <p:spPr>
          <a:xfrm>
            <a:off x="18679" y="1646964"/>
            <a:ext cx="2161880" cy="572008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Choroby przewlekłe</a:t>
            </a:r>
          </a:p>
        </p:txBody>
      </p:sp>
      <p:sp>
        <p:nvSpPr>
          <p:cNvPr id="37" name="Prostokąt: zaokrąglone rogi 36">
            <a:extLst>
              <a:ext uri="{FF2B5EF4-FFF2-40B4-BE49-F238E27FC236}">
                <a16:creationId xmlns:a16="http://schemas.microsoft.com/office/drawing/2014/main" id="{00D81379-8439-4FAF-BD5D-D53380974450}"/>
              </a:ext>
            </a:extLst>
          </p:cNvPr>
          <p:cNvSpPr/>
          <p:nvPr/>
        </p:nvSpPr>
        <p:spPr>
          <a:xfrm>
            <a:off x="198207" y="3367026"/>
            <a:ext cx="2089610" cy="533954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Kwaśne deszcze</a:t>
            </a:r>
          </a:p>
        </p:txBody>
      </p: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96F16C5D-2D6D-4BBF-A922-2D3B8B81BC44}"/>
              </a:ext>
            </a:extLst>
          </p:cNvPr>
          <p:cNvSpPr/>
          <p:nvPr/>
        </p:nvSpPr>
        <p:spPr>
          <a:xfrm>
            <a:off x="188536" y="4364610"/>
            <a:ext cx="2086466" cy="440952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Dziura ozonowa</a:t>
            </a:r>
          </a:p>
        </p:txBody>
      </p:sp>
      <p:cxnSp>
        <p:nvCxnSpPr>
          <p:cNvPr id="42" name="Łącznik: zakrzywiony 41">
            <a:extLst>
              <a:ext uri="{FF2B5EF4-FFF2-40B4-BE49-F238E27FC236}">
                <a16:creationId xmlns:a16="http://schemas.microsoft.com/office/drawing/2014/main" id="{23CAA9E9-7C27-46E7-AC57-CD43A2EE90EC}"/>
              </a:ext>
            </a:extLst>
          </p:cNvPr>
          <p:cNvCxnSpPr>
            <a:cxnSpLocks/>
          </p:cNvCxnSpPr>
          <p:nvPr/>
        </p:nvCxnSpPr>
        <p:spPr>
          <a:xfrm flipV="1">
            <a:off x="6674177" y="2218972"/>
            <a:ext cx="1442301" cy="1148054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79F584A9-A15B-4AE0-82E9-1D1C9765B559}"/>
              </a:ext>
            </a:extLst>
          </p:cNvPr>
          <p:cNvCxnSpPr/>
          <p:nvPr/>
        </p:nvCxnSpPr>
        <p:spPr>
          <a:xfrm>
            <a:off x="5862234" y="4452900"/>
            <a:ext cx="0" cy="58247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Łącznik: zakrzywiony 51">
            <a:extLst>
              <a:ext uri="{FF2B5EF4-FFF2-40B4-BE49-F238E27FC236}">
                <a16:creationId xmlns:a16="http://schemas.microsoft.com/office/drawing/2014/main" id="{AF7E557B-4F5B-4663-BCE3-380C4D871862}"/>
              </a:ext>
            </a:extLst>
          </p:cNvPr>
          <p:cNvCxnSpPr/>
          <p:nvPr/>
        </p:nvCxnSpPr>
        <p:spPr>
          <a:xfrm rot="10800000" flipV="1">
            <a:off x="3742441" y="2967334"/>
            <a:ext cx="1140644" cy="109730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: zakrzywiony 55">
            <a:extLst>
              <a:ext uri="{FF2B5EF4-FFF2-40B4-BE49-F238E27FC236}">
                <a16:creationId xmlns:a16="http://schemas.microsoft.com/office/drawing/2014/main" id="{DF426BB9-6C09-4101-9DED-18FF15A0339A}"/>
              </a:ext>
            </a:extLst>
          </p:cNvPr>
          <p:cNvCxnSpPr/>
          <p:nvPr/>
        </p:nvCxnSpPr>
        <p:spPr>
          <a:xfrm rot="10800000">
            <a:off x="3667025" y="1646965"/>
            <a:ext cx="1216060" cy="114603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: zakrzywiony 58">
            <a:extLst>
              <a:ext uri="{FF2B5EF4-FFF2-40B4-BE49-F238E27FC236}">
                <a16:creationId xmlns:a16="http://schemas.microsoft.com/office/drawing/2014/main" id="{2BA10773-F020-4689-BC42-D83FAF851EF9}"/>
              </a:ext>
            </a:extLst>
          </p:cNvPr>
          <p:cNvCxnSpPr>
            <a:cxnSpLocks/>
          </p:cNvCxnSpPr>
          <p:nvPr/>
        </p:nvCxnSpPr>
        <p:spPr>
          <a:xfrm>
            <a:off x="6674177" y="3429000"/>
            <a:ext cx="1442301" cy="8017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>
            <a:extLst>
              <a:ext uri="{FF2B5EF4-FFF2-40B4-BE49-F238E27FC236}">
                <a16:creationId xmlns:a16="http://schemas.microsoft.com/office/drawing/2014/main" id="{1A4B5624-7D97-4A8D-8ACB-1EA15BDBAAD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917757" y="1192491"/>
            <a:ext cx="622169" cy="21210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Łącznik prosty ze strzałką 64">
            <a:extLst>
              <a:ext uri="{FF2B5EF4-FFF2-40B4-BE49-F238E27FC236}">
                <a16:creationId xmlns:a16="http://schemas.microsoft.com/office/drawing/2014/main" id="{5D6E5759-8945-4300-8376-7AED0C26C197}"/>
              </a:ext>
            </a:extLst>
          </p:cNvPr>
          <p:cNvCxnSpPr>
            <a:endCxn id="25" idx="1"/>
          </p:cNvCxnSpPr>
          <p:nvPr/>
        </p:nvCxnSpPr>
        <p:spPr>
          <a:xfrm>
            <a:off x="8917757" y="1816173"/>
            <a:ext cx="622169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Łącznik prosty ze strzałką 66">
            <a:extLst>
              <a:ext uri="{FF2B5EF4-FFF2-40B4-BE49-F238E27FC236}">
                <a16:creationId xmlns:a16="http://schemas.microsoft.com/office/drawing/2014/main" id="{03AF6D36-3A35-4841-85DF-574949E1ED7E}"/>
              </a:ext>
            </a:extLst>
          </p:cNvPr>
          <p:cNvCxnSpPr>
            <a:endCxn id="26" idx="1"/>
          </p:cNvCxnSpPr>
          <p:nvPr/>
        </p:nvCxnSpPr>
        <p:spPr>
          <a:xfrm>
            <a:off x="8917757" y="2129614"/>
            <a:ext cx="623451" cy="381786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Łącznik prosty 68">
            <a:extLst>
              <a:ext uri="{FF2B5EF4-FFF2-40B4-BE49-F238E27FC236}">
                <a16:creationId xmlns:a16="http://schemas.microsoft.com/office/drawing/2014/main" id="{37536FD2-1121-43C0-8725-6CF663B6803E}"/>
              </a:ext>
            </a:extLst>
          </p:cNvPr>
          <p:cNvCxnSpPr/>
          <p:nvPr/>
        </p:nvCxnSpPr>
        <p:spPr>
          <a:xfrm>
            <a:off x="7879094" y="1097888"/>
            <a:ext cx="454200" cy="20065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Łącznik prosty 70">
            <a:extLst>
              <a:ext uri="{FF2B5EF4-FFF2-40B4-BE49-F238E27FC236}">
                <a16:creationId xmlns:a16="http://schemas.microsoft.com/office/drawing/2014/main" id="{2E6722F9-7F36-49BF-A15E-AA38A6597EA8}"/>
              </a:ext>
            </a:extLst>
          </p:cNvPr>
          <p:cNvCxnSpPr>
            <a:endCxn id="30" idx="1"/>
          </p:cNvCxnSpPr>
          <p:nvPr/>
        </p:nvCxnSpPr>
        <p:spPr>
          <a:xfrm>
            <a:off x="9115720" y="4064640"/>
            <a:ext cx="42420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Łącznik prosty 72">
            <a:extLst>
              <a:ext uri="{FF2B5EF4-FFF2-40B4-BE49-F238E27FC236}">
                <a16:creationId xmlns:a16="http://schemas.microsoft.com/office/drawing/2014/main" id="{BD44A316-348D-4B58-B9F2-E04C7A6C4C89}"/>
              </a:ext>
            </a:extLst>
          </p:cNvPr>
          <p:cNvCxnSpPr/>
          <p:nvPr/>
        </p:nvCxnSpPr>
        <p:spPr>
          <a:xfrm>
            <a:off x="9115720" y="4230700"/>
            <a:ext cx="424206" cy="4530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Łącznik prosty 74">
            <a:extLst>
              <a:ext uri="{FF2B5EF4-FFF2-40B4-BE49-F238E27FC236}">
                <a16:creationId xmlns:a16="http://schemas.microsoft.com/office/drawing/2014/main" id="{5CB659A4-D252-42A3-B213-4AB7A3B4FC9A}"/>
              </a:ext>
            </a:extLst>
          </p:cNvPr>
          <p:cNvCxnSpPr/>
          <p:nvPr/>
        </p:nvCxnSpPr>
        <p:spPr>
          <a:xfrm>
            <a:off x="6278252" y="5665509"/>
            <a:ext cx="395925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1E227488-8043-434A-B725-EE29E7A72D99}"/>
              </a:ext>
            </a:extLst>
          </p:cNvPr>
          <p:cNvCxnSpPr>
            <a:cxnSpLocks/>
          </p:cNvCxnSpPr>
          <p:nvPr/>
        </p:nvCxnSpPr>
        <p:spPr>
          <a:xfrm flipH="1">
            <a:off x="4430598" y="5448693"/>
            <a:ext cx="876694" cy="28978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Łącznik prosty 79">
            <a:extLst>
              <a:ext uri="{FF2B5EF4-FFF2-40B4-BE49-F238E27FC236}">
                <a16:creationId xmlns:a16="http://schemas.microsoft.com/office/drawing/2014/main" id="{FE75927B-0BF2-48E0-83AB-0E437FFD3AFB}"/>
              </a:ext>
            </a:extLst>
          </p:cNvPr>
          <p:cNvCxnSpPr/>
          <p:nvPr/>
        </p:nvCxnSpPr>
        <p:spPr>
          <a:xfrm flipH="1">
            <a:off x="2287817" y="4452900"/>
            <a:ext cx="587358" cy="95724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Łącznik prosty 81">
            <a:extLst>
              <a:ext uri="{FF2B5EF4-FFF2-40B4-BE49-F238E27FC236}">
                <a16:creationId xmlns:a16="http://schemas.microsoft.com/office/drawing/2014/main" id="{C0352E41-B81E-43E6-95C6-3541486FA084}"/>
              </a:ext>
            </a:extLst>
          </p:cNvPr>
          <p:cNvCxnSpPr/>
          <p:nvPr/>
        </p:nvCxnSpPr>
        <p:spPr>
          <a:xfrm flipH="1">
            <a:off x="2275002" y="4064640"/>
            <a:ext cx="573586" cy="38826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Łącznik prosty 83">
            <a:extLst>
              <a:ext uri="{FF2B5EF4-FFF2-40B4-BE49-F238E27FC236}">
                <a16:creationId xmlns:a16="http://schemas.microsoft.com/office/drawing/2014/main" id="{E1F84D59-D007-4BC6-B307-BD687AF8C803}"/>
              </a:ext>
            </a:extLst>
          </p:cNvPr>
          <p:cNvCxnSpPr/>
          <p:nvPr/>
        </p:nvCxnSpPr>
        <p:spPr>
          <a:xfrm flipH="1" flipV="1">
            <a:off x="2287817" y="3603025"/>
            <a:ext cx="587358" cy="15122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Łącznik prosty 85">
            <a:extLst>
              <a:ext uri="{FF2B5EF4-FFF2-40B4-BE49-F238E27FC236}">
                <a16:creationId xmlns:a16="http://schemas.microsoft.com/office/drawing/2014/main" id="{191A3B1F-D6DE-41E8-B919-E1BE51149859}"/>
              </a:ext>
            </a:extLst>
          </p:cNvPr>
          <p:cNvCxnSpPr>
            <a:endCxn id="36" idx="3"/>
          </p:cNvCxnSpPr>
          <p:nvPr/>
        </p:nvCxnSpPr>
        <p:spPr>
          <a:xfrm flipH="1" flipV="1">
            <a:off x="2180559" y="1932968"/>
            <a:ext cx="471516" cy="13269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61A9E0E1-3689-45EC-BB18-7AC859BC3313}"/>
              </a:ext>
            </a:extLst>
          </p:cNvPr>
          <p:cNvCxnSpPr>
            <a:cxnSpLocks/>
          </p:cNvCxnSpPr>
          <p:nvPr/>
        </p:nvCxnSpPr>
        <p:spPr>
          <a:xfrm>
            <a:off x="2102177" y="1398841"/>
            <a:ext cx="567762" cy="260749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id="{5681BB42-A92E-4D12-B2B6-EED64D515C37}"/>
              </a:ext>
            </a:extLst>
          </p:cNvPr>
          <p:cNvSpPr/>
          <p:nvPr/>
        </p:nvSpPr>
        <p:spPr>
          <a:xfrm>
            <a:off x="-430946" y="-24562"/>
            <a:ext cx="11356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Smog jak wpływa na środowisko?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856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4FC1B4-2670-41D5-96BC-8F306B78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pPr algn="ctr"/>
            <a: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SMOG </a:t>
            </a:r>
            <a:b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Jak wpływa na nasze zdrowie</a:t>
            </a:r>
            <a:b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03206E8-36E7-4108-B626-9B9E411A3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471" cy="68580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6B72A34-B379-4D6E-8402-EACE835F3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grayscl/>
          </a:blip>
          <a:stretch>
            <a:fillRect/>
          </a:stretch>
        </p:blipFill>
        <p:spPr>
          <a:xfrm>
            <a:off x="1003096" y="966089"/>
            <a:ext cx="9155468" cy="5679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B1CB468-EC3B-4E98-BD55-CBC396286DC8}"/>
              </a:ext>
            </a:extLst>
          </p:cNvPr>
          <p:cNvSpPr/>
          <p:nvPr/>
        </p:nvSpPr>
        <p:spPr>
          <a:xfrm>
            <a:off x="-483095" y="148279"/>
            <a:ext cx="11650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Smog jak wpływa na nasze zdrowie?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06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B4C559B-A24B-4A55-AAFB-92E8ADA6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88930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Jak się bronić przed smogiem ?</a:t>
            </a:r>
            <a:br>
              <a:rPr kumimoji="0" lang="pl-PL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BB37782-9897-4E29-849C-17656B81C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W dniu o wyjątkowo wysokim stężeniu smogu unikaj wychodzenia na zewnątrz i intensywnego wietrzenia w domu,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trzymaj w domu rośliny doniczkowe, takie jak skrzydłokwiat, sansewieria, które usuwają z powietrza niektóre toksyny,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odżywiaj się zdrowo: zbilansowana dieta, bogata w antyoksydanty może wzmocnić organizm i zmniejszyć negatywne skutki smogu,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zainwestuj w domowy oczyszczacz powietrza,</a:t>
            </a:r>
          </a:p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przebywając na zewnątrz korzystaj z maski antysmogowej.</a:t>
            </a:r>
          </a:p>
        </p:txBody>
      </p:sp>
    </p:spTree>
    <p:extLst>
      <p:ext uri="{BB962C8B-B14F-4D97-AF65-F5344CB8AC3E}">
        <p14:creationId xmlns:p14="http://schemas.microsoft.com/office/powerpoint/2010/main" val="147297201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439</TotalTime>
  <Words>400</Words>
  <Application>Microsoft Office PowerPoint</Application>
  <PresentationFormat>Panoramiczny</PresentationFormat>
  <Paragraphs>57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Retrospekcja</vt:lpstr>
      <vt:lpstr>  Złapmy oddech- zatrzymajmy smog</vt:lpstr>
      <vt:lpstr>  Smog co to takiego? </vt:lpstr>
      <vt:lpstr>  Smog pojawia się głównie zimą, kiedy rozpoczyna się sezon grzewczy a powietrze jest wilgotne i nie ma wiatru. Wtedy nad miastem zalega „mgła". </vt:lpstr>
      <vt:lpstr>Prezentacja programu PowerPoint</vt:lpstr>
      <vt:lpstr> </vt:lpstr>
      <vt:lpstr>    Rodzaje smogu </vt:lpstr>
      <vt:lpstr>Smog jak wpływa na nasze środowisko </vt:lpstr>
      <vt:lpstr>SMOG    Jak wpływa na nasze zdrowie </vt:lpstr>
      <vt:lpstr> Jak się bronić przed smogiem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Złapmy oddech- zatrzymajmy smog</dc:title>
  <dc:creator>Admin</dc:creator>
  <cp:lastModifiedBy>Admin</cp:lastModifiedBy>
  <cp:revision>43</cp:revision>
  <dcterms:created xsi:type="dcterms:W3CDTF">2021-02-07T15:50:29Z</dcterms:created>
  <dcterms:modified xsi:type="dcterms:W3CDTF">2021-02-16T09:22:39Z</dcterms:modified>
</cp:coreProperties>
</file>